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3f85074f7b4df0" /><Relationship Type="http://schemas.openxmlformats.org/officeDocument/2006/relationships/extended-properties" Target="/docProps/app.xml" Id="Rbfac08a2c5274af3" /><Relationship Type="http://schemas.openxmlformats.org/officeDocument/2006/relationships/officeDocument" Target="/ppt/presentation.xml" Id="Rd290328531d74d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4acdda912d4173"/>
  </p:sldMasterIdLst>
  <p:notesMasterIdLst>
    <p:notesMasterId xmlns:r="http://schemas.openxmlformats.org/officeDocument/2006/relationships" r:id="Rcd42969113514e21"/>
  </p:notesMasterIdLst>
  <p:sldIdLst>
    <p:sldId xmlns:r="http://schemas.openxmlformats.org/officeDocument/2006/relationships" id="256" r:id="Rd3a84d6afd9a4b65"/>
    <p:sldId xmlns:r="http://schemas.openxmlformats.org/officeDocument/2006/relationships" id="257" r:id="Rc13f9c7096b4423e"/>
    <p:sldId xmlns:r="http://schemas.openxmlformats.org/officeDocument/2006/relationships" id="258" r:id="Rd5126c2d4e4f43d0"/>
    <p:sldId xmlns:r="http://schemas.openxmlformats.org/officeDocument/2006/relationships" id="259" r:id="Rbca93bc80e7e4b07"/>
    <p:sldId xmlns:r="http://schemas.openxmlformats.org/officeDocument/2006/relationships" id="260" r:id="R8c7f87e72c79446a"/>
    <p:sldId xmlns:r="http://schemas.openxmlformats.org/officeDocument/2006/relationships" id="261" r:id="R165130fd5a0f4776"/>
    <p:sldId xmlns:r="http://schemas.openxmlformats.org/officeDocument/2006/relationships" id="262" r:id="R822eba190889416e"/>
    <p:sldId xmlns:r="http://schemas.openxmlformats.org/officeDocument/2006/relationships" id="263" r:id="Rc8b72b09755748fe"/>
    <p:sldId xmlns:r="http://schemas.openxmlformats.org/officeDocument/2006/relationships" id="264" r:id="R13936221fb9a41fc"/>
    <p:sldId xmlns:r="http://schemas.openxmlformats.org/officeDocument/2006/relationships" id="265" r:id="R06a5b6dec2c147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0ee60da2784830" /><Relationship Type="http://schemas.openxmlformats.org/officeDocument/2006/relationships/slideMaster" Target="/ppt/slideMasters/slideMaster1.xml" Id="R194acdda912d4173" /><Relationship Type="http://schemas.openxmlformats.org/officeDocument/2006/relationships/notesMaster" Target="/ppt/notesMasters/notesMaster1.xml" Id="Rcd42969113514e21" /><Relationship Type="http://schemas.openxmlformats.org/officeDocument/2006/relationships/presProps" Target="/ppt/presProps.xml" Id="R39c39a93862a4ac7" /><Relationship Type="http://schemas.openxmlformats.org/officeDocument/2006/relationships/tableStyles" Target="/ppt/tableStyles.xml" Id="R3d43a3fc018b4005" /><Relationship Type="http://schemas.openxmlformats.org/officeDocument/2006/relationships/slide" Target="/ppt/slides/slide1.xml" Id="Rd3a84d6afd9a4b65" /><Relationship Type="http://schemas.openxmlformats.org/officeDocument/2006/relationships/slide" Target="/ppt/slides/slide2.xml" Id="Rc13f9c7096b4423e" /><Relationship Type="http://schemas.openxmlformats.org/officeDocument/2006/relationships/slide" Target="/ppt/slides/slide3.xml" Id="Rd5126c2d4e4f43d0" /><Relationship Type="http://schemas.openxmlformats.org/officeDocument/2006/relationships/slide" Target="/ppt/slides/slide4.xml" Id="Rbca93bc80e7e4b07" /><Relationship Type="http://schemas.openxmlformats.org/officeDocument/2006/relationships/slide" Target="/ppt/slides/slide5.xml" Id="R8c7f87e72c79446a" /><Relationship Type="http://schemas.openxmlformats.org/officeDocument/2006/relationships/slide" Target="/ppt/slides/slide6.xml" Id="R165130fd5a0f4776" /><Relationship Type="http://schemas.openxmlformats.org/officeDocument/2006/relationships/slide" Target="/ppt/slides/slide7.xml" Id="R822eba190889416e" /><Relationship Type="http://schemas.openxmlformats.org/officeDocument/2006/relationships/slide" Target="/ppt/slides/slide8.xml" Id="Rc8b72b09755748fe" /><Relationship Type="http://schemas.openxmlformats.org/officeDocument/2006/relationships/slide" Target="/ppt/slides/slide9.xml" Id="R13936221fb9a41fc" /><Relationship Type="http://schemas.openxmlformats.org/officeDocument/2006/relationships/slide" Target="/ppt/slides/slide10.xml" Id="R06a5b6dec2c147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51f375811b4b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37e8db1e3846b1" /><Relationship Type="http://schemas.openxmlformats.org/officeDocument/2006/relationships/notesMaster" Target="/ppt/notesMasters/notesMaster1.xml" Id="Rb02cd220507448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313b8dfd064de4" /><Relationship Type="http://schemas.openxmlformats.org/officeDocument/2006/relationships/notesMaster" Target="/ppt/notesMasters/notesMaster1.xml" Id="R47f012ddba7c40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8414cbabee4b6a" /><Relationship Type="http://schemas.openxmlformats.org/officeDocument/2006/relationships/notesMaster" Target="/ppt/notesMasters/notesMaster1.xml" Id="R0944f102c75445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befb57a45d4c28" /><Relationship Type="http://schemas.openxmlformats.org/officeDocument/2006/relationships/notesMaster" Target="/ppt/notesMasters/notesMaster1.xml" Id="R9a89a857296840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97dd35f5624733" /><Relationship Type="http://schemas.openxmlformats.org/officeDocument/2006/relationships/notesMaster" Target="/ppt/notesMasters/notesMaster1.xml" Id="Rcee0e47b6be0487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3ebf13ddf640c6" /><Relationship Type="http://schemas.openxmlformats.org/officeDocument/2006/relationships/notesMaster" Target="/ppt/notesMasters/notesMaster1.xml" Id="R119b8462435341f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998c3eb18a4b89" /><Relationship Type="http://schemas.openxmlformats.org/officeDocument/2006/relationships/notesMaster" Target="/ppt/notesMasters/notesMaster1.xml" Id="R1f12da71a8a74d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a3c393764b40af" /><Relationship Type="http://schemas.openxmlformats.org/officeDocument/2006/relationships/notesMaster" Target="/ppt/notesMasters/notesMaster1.xml" Id="Rc220a6b45bc543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2596b219f64b7b" /><Relationship Type="http://schemas.openxmlformats.org/officeDocument/2006/relationships/notesMaster" Target="/ppt/notesMasters/notesMaster1.xml" Id="R59879bf6c04342f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dd07de7ef14b42" /><Relationship Type="http://schemas.openxmlformats.org/officeDocument/2006/relationships/notesMaster" Target="/ppt/notesMasters/notesMaster1.xml" Id="R0498b7ad90a244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https://monkeylead.ru/services/website-development . Создание, редизайн и ограниченные доработки. Самостоятельное предложение по сайтам, не обязательная разработка внутренней системы.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https://monkeylead.ru/cases/griterra-owned-ecommerce ; https://griterra.ru/ . Собственный проект. Реальный фрагмент карточки из ранее полученного в текущем проекте скриншота. Изображение показывает название, фасовку и характеристики. Публичный кейс подтверждает каталогизацию и товарный контент. Скриншот не доказывает конверсию.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https://monkeylead.ru/cases/lolosxml-indonesia-coretax ; https://lolosxml.com/en . Собственный продукт Velmarko. Реальный публичный веб-интерфейс из материала текущего проекта, не Telegram. Показывает вход загрузки и проверки файлов. Скриншот не доказывает оплату, подачу или принятие файла Coretax.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https://monkeylead.ru/cases/eurorepar-digital-ecosystem . Кейс подтверждает корпоративный сайт, кабинет и обработку заявок. Владелец в этой задаче дополнительно подтвердил интеграции с Битрикс24, телефонией, распределением по СТО и заездами. Здесь показаны только релевантные сайту части, не детальная техническая архитектура.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https://monkeylead.ru/services/website-development . Форматы предложения. Сначала оценивается достаточный объем, не навязывается новый сайт. Конкретные работы, срок и цена по вводным.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https://monkeylead.ru/services/website-development . Предлагаемый состав этапа: сценарий, прототип/структура, дизайн, реализация, контент, формы и согласованные интеграции. Можно выделить дизайн и работать с разработчиком заказчика. Не выдуманы сроки.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https://monkeylead.ru/services/website-development . Предлагаемые работы при смене сайта, не гарантия сохранения позиций. Инвентаризация URL, редиректы, перенос контента/метаданных, проверки индексации, форм и интеграций. Фактический поисковый эффект не проверялся.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https://monkeylead.ru/services/website-development . Предлагаемая приемка на сценариях, не выполненные тесты клиента. Формы требуют наблюдаемого получения в согласованной CRM/канале. Мобильные разрешения, ошибки, контент и права оговариваются.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https://monkeylead.ru/services/website-development . Предлагаемые коммерческие границы: состав результата/исключений, срок, цена, приемка, изменение объема. Права на код, лицензии, доступы, поддержка в договоре. Нет выдуманных гарантий фиксированного срока.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https://monkeylead.ru/services/website-development#service-landing-contact . CTA: URL существующего сайта или описание нужного действия. Предложение ограниченного этапа без необходимости готового ТЗ.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139c4e2f854a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dab1e206ad4b52" /><Relationship Type="http://schemas.openxmlformats.org/officeDocument/2006/relationships/slideLayout" Target="/ppt/slideLayouts/slideLayout1.xml" Id="Rf86598acb15244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6598acb15244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c8a451cd6846b9" /><Relationship Type="http://schemas.openxmlformats.org/officeDocument/2006/relationships/notesSlide" Target="/ppt/notesSlides/notesSlide1.xml" Id="R4728721027ba46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9c0365da748b4" /><Relationship Type="http://schemas.openxmlformats.org/officeDocument/2006/relationships/image" Target="/ppt/media/image.jpeg" Id="R346515004f1242df" /><Relationship Type="http://schemas.openxmlformats.org/officeDocument/2006/relationships/hyperlink" Target="https://monkeylead.ru/cases/griterra-owned-ecommerce" TargetMode="External" Id="R1f737b45502e4562" /><Relationship Type="http://schemas.openxmlformats.org/officeDocument/2006/relationships/notesSlide" Target="/ppt/notesSlides/notesSlide2.xml" Id="R4a324c2565b64a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9f23c518743d3" /><Relationship Type="http://schemas.openxmlformats.org/officeDocument/2006/relationships/image" Target="/ppt/media/image2.jpeg" Id="Rf41a748f6b774b33" /><Relationship Type="http://schemas.openxmlformats.org/officeDocument/2006/relationships/hyperlink" Target="https://monkeylead.ru/cases/lolosxml-indonesia-coretax" TargetMode="External" Id="Re173713c4f414883" /><Relationship Type="http://schemas.openxmlformats.org/officeDocument/2006/relationships/notesSlide" Target="/ppt/notesSlides/notesSlide3.xml" Id="Rdc74bfb64be14e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e43f7679014932" /><Relationship Type="http://schemas.openxmlformats.org/officeDocument/2006/relationships/hyperlink" Target="https://monkeylead.ru/cases/eurorepar-digital-ecosystem" TargetMode="External" Id="R3304feb7d5414dcb" /><Relationship Type="http://schemas.openxmlformats.org/officeDocument/2006/relationships/notesSlide" Target="/ppt/notesSlides/notesSlide4.xml" Id="R92edcc11bf8840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094d0a2daf4ab5" /><Relationship Type="http://schemas.openxmlformats.org/officeDocument/2006/relationships/notesSlide" Target="/ppt/notesSlides/notesSlide5.xml" Id="R8bde7d4da7784c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0d4b69cd624ddc" /><Relationship Type="http://schemas.openxmlformats.org/officeDocument/2006/relationships/hyperlink" Target="https://monkeylead.ru/services/website-development" TargetMode="External" Id="Ra2dba8944d744781" /><Relationship Type="http://schemas.openxmlformats.org/officeDocument/2006/relationships/notesSlide" Target="/ppt/notesSlides/notesSlide6.xml" Id="Rbf9e6d0b943340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8fc39d0e2464f" /><Relationship Type="http://schemas.openxmlformats.org/officeDocument/2006/relationships/hyperlink" Target="https://monkeylead.ru/services/website-development" TargetMode="External" Id="R7d5721c915314194" /><Relationship Type="http://schemas.openxmlformats.org/officeDocument/2006/relationships/notesSlide" Target="/ppt/notesSlides/notesSlide7.xml" Id="R02ca3c56f4b54a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4c97dc046a4876" /><Relationship Type="http://schemas.openxmlformats.org/officeDocument/2006/relationships/hyperlink" Target="https://monkeylead.ru/services/website-development" TargetMode="External" Id="R631aeb58146d4735" /><Relationship Type="http://schemas.openxmlformats.org/officeDocument/2006/relationships/notesSlide" Target="/ppt/notesSlides/notesSlide8.xml" Id="Rd2b8e29858bc47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a63fb152347f5" /><Relationship Type="http://schemas.openxmlformats.org/officeDocument/2006/relationships/hyperlink" Target="https://monkeylead.ru/services/website-development" TargetMode="External" Id="Rb361c34336d84082" /><Relationship Type="http://schemas.openxmlformats.org/officeDocument/2006/relationships/notesSlide" Target="/ppt/notesSlides/notesSlide9.xml" Id="Reb708c2a82ba426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115c95c23f4ea4" /><Relationship Type="http://schemas.openxmlformats.org/officeDocument/2006/relationships/hyperlink" Target="https://monkeylead.ru/services/website-development#estimate" TargetMode="External" Id="R57d56251da4845ca" /><Relationship Type="http://schemas.openxmlformats.org/officeDocument/2006/relationships/hyperlink" Target="https://t.me/monkeylead_bot" TargetMode="External" Id="R87add7494a1c4014" /><Relationship Type="http://schemas.openxmlformats.org/officeDocument/2006/relationships/hyperlink" Target="https://max.ru/id720206359451_bot" TargetMode="External" Id="R6a67126814c2482a" /><Relationship Type="http://schemas.openxmlformats.org/officeDocument/2006/relationships/hyperlink" Target="mailto:mail@monkeylead.ru" TargetMode="External" Id="Rcc09d84f7bed4395" /><Relationship Type="http://schemas.openxmlformats.org/officeDocument/2006/relationships/hyperlink" Target="tel:+74993253865" TargetMode="External" Id="R54957665bc7d4d56" /><Relationship Type="http://schemas.openxmlformats.org/officeDocument/2006/relationships/notesSlide" Target="/ppt/notesSlides/notesSlide10.xml" Id="R8a0b7cfd406b4d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D4DB9926-86A2-4950-BB37-A4D81258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65B1F2E5-115F-4BD3-A149-0497590C4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94606436-E2E2-4E3B-99B6-AE613460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A9BA74A-7CB6-48B3-818D-5ACCC5CF0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3825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7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57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Создание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B679358-6999-412F-9377-D38E30A3E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90775"/>
            <a:ext cx="110490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7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57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и доработка сайтов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399D893D-C2E4-412E-B6A4-C3174BC4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110109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Понятный интерфейс.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0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Работающий сценарий пользователя.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E253D61B-4FAC-49AB-B7D0-C3DCEBA7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150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70A4832F-ACF3-4738-AE83-10C38395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34100"/>
            <a:ext cx="1104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Новый сайт. Редизайн. Улучшение отдельной страницы или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396634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8">
            <a:extLst xmlns:a="http://schemas.openxmlformats.org/drawingml/2006/main">
              <a:ext uri="{FF2B5EF4-FFF2-40B4-BE49-F238E27FC236}">
                <a16:creationId xmlns:a16="http://schemas.microsoft.com/office/drawing/2014/main" id="{76BDAA42-5B2E-4820-8C51-BD556776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AE576AE9-1150-4DE8-9407-E0B212F9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A6231682-82B0-4849-B799-1EFB0E04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F6ACEBF6-3A2A-4699-B923-F72482CC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GRITERRA / СОБСТВЕННЫЙ МАГАЗИН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AAE92F-F070-4175-9FD8-5BD657DD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Выбор сложного товара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9DADB23F-BDD2-4E87-BCA0-621756DB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37242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Покупателю нужно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понять назначение,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характеристики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фасовку.</a:t>
            </a:r>
          </a:p>
        </p:txBody>
      </p:sp>
      <p:sp>
        <p:nvSpPr>
          <p:cNvPr id="7" name="text-13">
            <a:extLst xmlns:a="http://schemas.openxmlformats.org/drawingml/2006/main">
              <a:ext uri="{FF2B5EF4-FFF2-40B4-BE49-F238E27FC236}">
                <a16:creationId xmlns:a16="http://schemas.microsoft.com/office/drawing/2014/main" id="{1F40EFF8-D46C-43F0-B31F-B01ED4B5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37147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Мы связали карточку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 задачей покупателя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 структурой каталога.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6515004f1242df"/>
          <a:stretch xmlns:a="http://schemas.openxmlformats.org/drawingml/2006/main"/>
        </p:blipFill>
        <p:spPr>
          <a:xfrm xmlns:a="http://schemas.openxmlformats.org/drawingml/2006/main">
            <a:off x="4762500" y="2324100"/>
            <a:ext cx="6667500" cy="3762375"/>
          </a:xfrm>
          <a:prstGeom xmlns:a="http://schemas.openxmlformats.org/drawingml/2006/main" prst="rect">
            <a:avLst/>
          </a:prstGeom>
        </p:spPr>
      </p:pic>
      <p:sp>
        <p:nvSpPr>
          <p:cNvPr id="9" name="text-14">
            <a:extLst xmlns:a="http://schemas.openxmlformats.org/drawingml/2006/main">
              <a:ext uri="{FF2B5EF4-FFF2-40B4-BE49-F238E27FC236}">
                <a16:creationId xmlns:a16="http://schemas.microsoft.com/office/drawing/2014/main" id="{FE4C6D7D-85BC-4165-B201-33B0E7D5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1f737b45502e4562"/>
              </a:rPr>
              <a:t>Реальный фрагмент интерфейса. Собственный проект. Кейс подтверждает каталог и товарный контент.</a:t>
            </a:r>
          </a:p>
        </p:txBody>
      </p:sp>
    </p:spTree>
    <p:extLst>
      <p:ext uri="{BB962C8B-B14F-4D97-AF65-F5344CB8AC3E}">
        <p14:creationId xmlns:p14="http://schemas.microsoft.com/office/powerpoint/2010/main" val="734440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5">
            <a:extLst xmlns:a="http://schemas.openxmlformats.org/drawingml/2006/main">
              <a:ext uri="{FF2B5EF4-FFF2-40B4-BE49-F238E27FC236}">
                <a16:creationId xmlns:a16="http://schemas.microsoft.com/office/drawing/2014/main" id="{0BBF58BF-143F-4E6C-9DBB-5B6820E5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6">
            <a:extLst xmlns:a="http://schemas.openxmlformats.org/drawingml/2006/main">
              <a:ext uri="{FF2B5EF4-FFF2-40B4-BE49-F238E27FC236}">
                <a16:creationId xmlns:a16="http://schemas.microsoft.com/office/drawing/2014/main" id="{23AB5518-0105-4EA5-A2C0-936DE49E2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7">
            <a:extLst xmlns:a="http://schemas.openxmlformats.org/drawingml/2006/main">
              <a:ext uri="{FF2B5EF4-FFF2-40B4-BE49-F238E27FC236}">
                <a16:creationId xmlns:a16="http://schemas.microsoft.com/office/drawing/2014/main" id="{6A202B85-D18B-4F1B-8B3F-5B00A8B0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18">
            <a:extLst xmlns:a="http://schemas.openxmlformats.org/drawingml/2006/main">
              <a:ext uri="{FF2B5EF4-FFF2-40B4-BE49-F238E27FC236}">
                <a16:creationId xmlns:a16="http://schemas.microsoft.com/office/drawing/2014/main" id="{B834726E-F0CA-4303-AF6C-517A05B8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LOLOSXML / ПРОДУКТ VELMARKO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9933023-AB50-483B-B15B-398BAAEA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5732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Главный сценарий виден сразу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a748f6b774b33"/>
          <a:stretch xmlns:a="http://schemas.openxmlformats.org/drawingml/2006/main"/>
        </p:blipFill>
        <p:spPr>
          <a:xfrm xmlns:a="http://schemas.openxmlformats.org/drawingml/2006/main">
            <a:off x="2000250" y="2095500"/>
            <a:ext cx="8191500" cy="4095750"/>
          </a:xfrm>
          <a:prstGeom xmlns:a="http://schemas.openxmlformats.org/drawingml/2006/main" prst="rect">
            <a:avLst/>
          </a:prstGeom>
        </p:spPr>
      </p:pic>
      <p:sp>
        <p:nvSpPr>
          <p:cNvPr id="7" name="text-19">
            <a:extLst xmlns:a="http://schemas.openxmlformats.org/drawingml/2006/main">
              <a:ext uri="{FF2B5EF4-FFF2-40B4-BE49-F238E27FC236}">
                <a16:creationId xmlns:a16="http://schemas.microsoft.com/office/drawing/2014/main" id="{1609979B-3960-4F4B-AE1E-5B575D40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e173713c4f414883"/>
              </a:rPr>
              <a:t>Веб-сервис проверки файлов. Собственный продукт Velmarko. Подготовка XML не означает приём Coretax.</a:t>
            </a:r>
          </a:p>
        </p:txBody>
      </p:sp>
    </p:spTree>
    <p:extLst>
      <p:ext uri="{BB962C8B-B14F-4D97-AF65-F5344CB8AC3E}">
        <p14:creationId xmlns:p14="http://schemas.microsoft.com/office/powerpoint/2010/main" val="100111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20">
            <a:extLst xmlns:a="http://schemas.openxmlformats.org/drawingml/2006/main">
              <a:ext uri="{FF2B5EF4-FFF2-40B4-BE49-F238E27FC236}">
                <a16:creationId xmlns:a16="http://schemas.microsoft.com/office/drawing/2014/main" id="{2F705388-C5CE-4F3C-8BE8-EF0D4402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1">
            <a:extLst xmlns:a="http://schemas.openxmlformats.org/drawingml/2006/main">
              <a:ext uri="{FF2B5EF4-FFF2-40B4-BE49-F238E27FC236}">
                <a16:creationId xmlns:a16="http://schemas.microsoft.com/office/drawing/2014/main" id="{CABAF929-28D3-431A-A903-B9B1D8A9D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22">
            <a:extLst xmlns:a="http://schemas.openxmlformats.org/drawingml/2006/main">
              <a:ext uri="{FF2B5EF4-FFF2-40B4-BE49-F238E27FC236}">
                <a16:creationId xmlns:a16="http://schemas.microsoft.com/office/drawing/2014/main" id="{88D64187-07F4-4513-9697-F90F0713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-23">
            <a:extLst xmlns:a="http://schemas.openxmlformats.org/drawingml/2006/main">
              <a:ext uri="{FF2B5EF4-FFF2-40B4-BE49-F238E27FC236}">
                <a16:creationId xmlns:a16="http://schemas.microsoft.com/office/drawing/2014/main" id="{A450EEA7-6207-46BA-807D-74B5A70F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EUROREPAR / КЛИЕНТСКИЙ ПРОЕКТ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8A6D90-8CB8-4D25-9EE3-8AFD28A1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4305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Сайт связан с работой компании</a:t>
            </a:r>
          </a:p>
        </p:txBody>
      </p:sp>
      <p:sp>
        <p:nvSpPr>
          <p:cNvPr id="6" name="text-24">
            <a:extLst xmlns:a="http://schemas.openxmlformats.org/drawingml/2006/main">
              <a:ext uri="{FF2B5EF4-FFF2-40B4-BE49-F238E27FC236}">
                <a16:creationId xmlns:a16="http://schemas.microsoft.com/office/drawing/2014/main" id="{DA9938B3-05C5-4883-ACD4-5169F50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0400"/>
            <a:ext cx="3429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Публичный сайт</a:t>
            </a:r>
          </a:p>
        </p:txBody>
      </p:sp>
      <p:sp>
        <p:nvSpPr>
          <p:cNvPr id="7" name="text-25">
            <a:extLst xmlns:a="http://schemas.openxmlformats.org/drawingml/2006/main">
              <a:ext uri="{FF2B5EF4-FFF2-40B4-BE49-F238E27FC236}">
                <a16:creationId xmlns:a16="http://schemas.microsoft.com/office/drawing/2014/main" id="{37D311F1-3C39-4028-87EC-53B56F21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24350"/>
            <a:ext cx="3429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Клиент обращается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в федеральную сеть.</a:t>
            </a:r>
          </a:p>
        </p:txBody>
      </p:sp>
      <p:sp>
        <p:nvSpPr>
          <p:cNvPr id="8" name="text-26">
            <a:extLst xmlns:a="http://schemas.openxmlformats.org/drawingml/2006/main">
              <a:ext uri="{FF2B5EF4-FFF2-40B4-BE49-F238E27FC236}">
                <a16:creationId xmlns:a16="http://schemas.microsoft.com/office/drawing/2014/main" id="{96252C72-CEDB-48F5-8981-090DB12D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200400"/>
            <a:ext cx="3429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Личный кабинет</a:t>
            </a:r>
          </a:p>
        </p:txBody>
      </p:sp>
      <p:sp>
        <p:nvSpPr>
          <p:cNvPr id="9" name="text-27">
            <a:extLst xmlns:a="http://schemas.openxmlformats.org/drawingml/2006/main">
              <a:ext uri="{FF2B5EF4-FFF2-40B4-BE49-F238E27FC236}">
                <a16:creationId xmlns:a16="http://schemas.microsoft.com/office/drawing/2014/main" id="{3D51AEA6-724E-4BD2-BDFC-A35E28F1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324350"/>
            <a:ext cx="3429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Партнёры работают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в своём интерфейсе.</a:t>
            </a:r>
          </a:p>
        </p:txBody>
      </p:sp>
      <p:sp>
        <p:nvSpPr>
          <p:cNvPr id="10" name="text-28">
            <a:extLst xmlns:a="http://schemas.openxmlformats.org/drawingml/2006/main">
              <a:ext uri="{FF2B5EF4-FFF2-40B4-BE49-F238E27FC236}">
                <a16:creationId xmlns:a16="http://schemas.microsoft.com/office/drawing/2014/main" id="{A56933D4-C4DA-4EAA-A376-8FB8B8E6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200400"/>
            <a:ext cx="32575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Обработка заявки</a:t>
            </a:r>
          </a:p>
        </p:txBody>
      </p:sp>
      <p:sp>
        <p:nvSpPr>
          <p:cNvPr id="11" name="text-29">
            <a:extLst xmlns:a="http://schemas.openxmlformats.org/drawingml/2006/main">
              <a:ext uri="{FF2B5EF4-FFF2-40B4-BE49-F238E27FC236}">
                <a16:creationId xmlns:a16="http://schemas.microsoft.com/office/drawing/2014/main" id="{CD028528-D1F7-4737-9574-CDE60BC6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324350"/>
            <a:ext cx="32575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Запрос получает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маршрут и статус.</a:t>
            </a:r>
          </a:p>
        </p:txBody>
      </p:sp>
      <p:sp>
        <p:nvSpPr>
          <p:cNvPr id="12" name="text-30">
            <a:extLst xmlns:a="http://schemas.openxmlformats.org/drawingml/2006/main">
              <a:ext uri="{FF2B5EF4-FFF2-40B4-BE49-F238E27FC236}">
                <a16:creationId xmlns:a16="http://schemas.microsoft.com/office/drawing/2014/main" id="{9DF81137-01A9-4B67-A95E-FBA89BDE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3304feb7d5414dcb"/>
              </a:rPr>
              <a:t>Схема по описанию выполненного проекта. Корпоративный сайт, кабинет и обработка обращений.</a:t>
            </a:r>
          </a:p>
        </p:txBody>
      </p:sp>
    </p:spTree>
    <p:extLst>
      <p:ext uri="{BB962C8B-B14F-4D97-AF65-F5344CB8AC3E}">
        <p14:creationId xmlns:p14="http://schemas.microsoft.com/office/powerpoint/2010/main" val="15047827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1">
            <a:extLst xmlns:a="http://schemas.openxmlformats.org/drawingml/2006/main">
              <a:ext uri="{FF2B5EF4-FFF2-40B4-BE49-F238E27FC236}">
                <a16:creationId xmlns:a16="http://schemas.microsoft.com/office/drawing/2014/main" id="{430D286A-276C-4C7D-A295-1620F58D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2">
            <a:extLst xmlns:a="http://schemas.openxmlformats.org/drawingml/2006/main">
              <a:ext uri="{FF2B5EF4-FFF2-40B4-BE49-F238E27FC236}">
                <a16:creationId xmlns:a16="http://schemas.microsoft.com/office/drawing/2014/main" id="{73C91566-149D-41DF-8A25-349F73C2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3">
            <a:extLst xmlns:a="http://schemas.openxmlformats.org/drawingml/2006/main">
              <a:ext uri="{FF2B5EF4-FFF2-40B4-BE49-F238E27FC236}">
                <a16:creationId xmlns:a16="http://schemas.microsoft.com/office/drawing/2014/main" id="{802A4A4E-DB0E-402F-A5D6-14CEED1D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8ABD85F-AA33-4722-B0A4-FAEEF95C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Полная замена нужна не всегда</a:t>
            </a:r>
          </a:p>
        </p:txBody>
      </p:sp>
      <p:sp>
        <p:nvSpPr>
          <p:cNvPr id="5" name="text-34">
            <a:extLst xmlns:a="http://schemas.openxmlformats.org/drawingml/2006/main">
              <a:ext uri="{FF2B5EF4-FFF2-40B4-BE49-F238E27FC236}">
                <a16:creationId xmlns:a16="http://schemas.microsoft.com/office/drawing/2014/main" id="{6B3C794E-03D2-483D-9AA1-89D7979CF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3867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Одна доработка</a:t>
            </a:r>
          </a:p>
        </p:txBody>
      </p:sp>
      <p:sp>
        <p:nvSpPr>
          <p:cNvPr id="6" name="text-35">
            <a:extLst xmlns:a="http://schemas.openxmlformats.org/drawingml/2006/main">
              <a:ext uri="{FF2B5EF4-FFF2-40B4-BE49-F238E27FC236}">
                <a16:creationId xmlns:a16="http://schemas.microsoft.com/office/drawing/2014/main" id="{AA4FC543-9419-4BA6-9FAE-482AA542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2667000"/>
            <a:ext cx="65627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Исправляем форму, навигацию, карточку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или отдельный пользовательский сценарий.</a:t>
            </a:r>
          </a:p>
        </p:txBody>
      </p:sp>
      <p:sp>
        <p:nvSpPr>
          <p:cNvPr id="7" name="rule-36">
            <a:extLst xmlns:a="http://schemas.openxmlformats.org/drawingml/2006/main">
              <a:ext uri="{FF2B5EF4-FFF2-40B4-BE49-F238E27FC236}">
                <a16:creationId xmlns:a16="http://schemas.microsoft.com/office/drawing/2014/main" id="{24EAF304-E4B6-4CCA-B320-86289247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9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37">
            <a:extLst xmlns:a="http://schemas.openxmlformats.org/drawingml/2006/main">
              <a:ext uri="{FF2B5EF4-FFF2-40B4-BE49-F238E27FC236}">
                <a16:creationId xmlns:a16="http://schemas.microsoft.com/office/drawing/2014/main" id="{0E4AF200-EB35-4022-A972-E99C21E7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3867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Редизайн</a:t>
            </a:r>
          </a:p>
        </p:txBody>
      </p:sp>
      <p:sp>
        <p:nvSpPr>
          <p:cNvPr id="9" name="text-38">
            <a:extLst xmlns:a="http://schemas.openxmlformats.org/drawingml/2006/main">
              <a:ext uri="{FF2B5EF4-FFF2-40B4-BE49-F238E27FC236}">
                <a16:creationId xmlns:a16="http://schemas.microsoft.com/office/drawing/2014/main" id="{114D81C6-3149-4987-B487-9EAA2A96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3771900"/>
            <a:ext cx="65627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Меняем представление и удобство,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сохраняя нужные данные и интеграции.</a:t>
            </a:r>
          </a:p>
        </p:txBody>
      </p:sp>
      <p:sp>
        <p:nvSpPr>
          <p:cNvPr id="10" name="rule-39">
            <a:extLst xmlns:a="http://schemas.openxmlformats.org/drawingml/2006/main">
              <a:ext uri="{FF2B5EF4-FFF2-40B4-BE49-F238E27FC236}">
                <a16:creationId xmlns:a16="http://schemas.microsoft.com/office/drawing/2014/main" id="{F8761422-D8E0-4E37-BD4A-92D09851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148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40">
            <a:extLst xmlns:a="http://schemas.openxmlformats.org/drawingml/2006/main">
              <a:ext uri="{FF2B5EF4-FFF2-40B4-BE49-F238E27FC236}">
                <a16:creationId xmlns:a16="http://schemas.microsoft.com/office/drawing/2014/main" id="{A05EEC07-E631-4197-AD00-D0559DF1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76800"/>
            <a:ext cx="3867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Новый сайт</a:t>
            </a:r>
          </a:p>
        </p:txBody>
      </p:sp>
      <p:sp>
        <p:nvSpPr>
          <p:cNvPr id="12" name="text-41">
            <a:extLst xmlns:a="http://schemas.openxmlformats.org/drawingml/2006/main">
              <a:ext uri="{FF2B5EF4-FFF2-40B4-BE49-F238E27FC236}">
                <a16:creationId xmlns:a16="http://schemas.microsoft.com/office/drawing/2014/main" id="{E938AF02-139E-4182-94DA-C97209C8B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4876800"/>
            <a:ext cx="65627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Проектируем структуру и функции,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когда текущая основа не решает задачу.</a:t>
            </a:r>
          </a:p>
        </p:txBody>
      </p:sp>
    </p:spTree>
    <p:extLst>
      <p:ext uri="{BB962C8B-B14F-4D97-AF65-F5344CB8AC3E}">
        <p14:creationId xmlns:p14="http://schemas.microsoft.com/office/powerpoint/2010/main" val="9073502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42">
            <a:extLst xmlns:a="http://schemas.openxmlformats.org/drawingml/2006/main">
              <a:ext uri="{FF2B5EF4-FFF2-40B4-BE49-F238E27FC236}">
                <a16:creationId xmlns:a16="http://schemas.microsoft.com/office/drawing/2014/main" id="{3E110202-711A-46D1-BA3B-33BBCD08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3">
            <a:extLst xmlns:a="http://schemas.openxmlformats.org/drawingml/2006/main">
              <a:ext uri="{FF2B5EF4-FFF2-40B4-BE49-F238E27FC236}">
                <a16:creationId xmlns:a16="http://schemas.microsoft.com/office/drawing/2014/main" id="{E2012CD7-DB0A-4622-89E2-9318777E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4">
            <a:extLst xmlns:a="http://schemas.openxmlformats.org/drawingml/2006/main">
              <a:ext uri="{FF2B5EF4-FFF2-40B4-BE49-F238E27FC236}">
                <a16:creationId xmlns:a16="http://schemas.microsoft.com/office/drawing/2014/main" id="{5C8E2289-BED0-4145-B3DC-98B699CB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5D2B93D-C492-40AF-9663-C9511AD3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вы сможете проверить до запуска</a:t>
            </a:r>
          </a:p>
        </p:txBody>
      </p:sp>
      <p:sp>
        <p:nvSpPr>
          <p:cNvPr id="5" name="text-45">
            <a:extLst xmlns:a="http://schemas.openxmlformats.org/drawingml/2006/main">
              <a:ext uri="{FF2B5EF4-FFF2-40B4-BE49-F238E27FC236}">
                <a16:creationId xmlns:a16="http://schemas.microsoft.com/office/drawing/2014/main" id="{D3DB0872-2676-4A18-9EF2-55D546D3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8127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Сначала согласуем задачу пользователя</a:t>
            </a:r>
          </a:p>
        </p:txBody>
      </p:sp>
      <p:sp>
        <p:nvSpPr>
          <p:cNvPr id="6" name="text-46">
            <a:extLst xmlns:a="http://schemas.openxmlformats.org/drawingml/2006/main">
              <a:ext uri="{FF2B5EF4-FFF2-40B4-BE49-F238E27FC236}">
                <a16:creationId xmlns:a16="http://schemas.microsoft.com/office/drawing/2014/main" id="{418E0B79-99A2-4761-A2E6-B27C2D6A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19475"/>
            <a:ext cx="110490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Найти нужное, понять предложение,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6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отправить заявку или выполнить операцию.</a:t>
            </a:r>
          </a:p>
        </p:txBody>
      </p:sp>
      <p:sp>
        <p:nvSpPr>
          <p:cNvPr id="7" name="rule-47">
            <a:extLst xmlns:a="http://schemas.openxmlformats.org/drawingml/2006/main">
              <a:ext uri="{FF2B5EF4-FFF2-40B4-BE49-F238E27FC236}">
                <a16:creationId xmlns:a16="http://schemas.microsoft.com/office/drawing/2014/main" id="{CBCA7AA2-4487-45CE-B836-E498C64C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577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48">
            <a:extLst xmlns:a="http://schemas.openxmlformats.org/drawingml/2006/main">
              <a:ext uri="{FF2B5EF4-FFF2-40B4-BE49-F238E27FC236}">
                <a16:creationId xmlns:a16="http://schemas.microsoft.com/office/drawing/2014/main" id="{96A8738D-5087-44E5-8F48-F57CA5DA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00650"/>
            <a:ext cx="3667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 состав этапа входят</a:t>
            </a:r>
          </a:p>
        </p:txBody>
      </p:sp>
      <p:sp>
        <p:nvSpPr>
          <p:cNvPr id="9" name="text-49">
            <a:extLst xmlns:a="http://schemas.openxmlformats.org/drawingml/2006/main">
              <a:ext uri="{FF2B5EF4-FFF2-40B4-BE49-F238E27FC236}">
                <a16:creationId xmlns:a16="http://schemas.microsoft.com/office/drawing/2014/main" id="{E8786D16-74FB-473F-B3CD-DC680829F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200650"/>
            <a:ext cx="70770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Структура и прототип, дизайн, реализация.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Контент, мобильная версия и нужные интеграции.</a:t>
            </a:r>
          </a:p>
        </p:txBody>
      </p:sp>
      <p:sp>
        <p:nvSpPr>
          <p:cNvPr id="10" name="text-50">
            <a:extLst xmlns:a="http://schemas.openxmlformats.org/drawingml/2006/main">
              <a:ext uri="{FF2B5EF4-FFF2-40B4-BE49-F238E27FC236}">
                <a16:creationId xmlns:a16="http://schemas.microsoft.com/office/drawing/2014/main" id="{09169E08-2D2C-4DD3-9156-841C63CB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a2dba8944d744781"/>
              </a:rPr>
              <a:t>Можно заказать только дизайн или конкретную доработку. Границы с вашим разработчиком согласуем.</a:t>
            </a:r>
          </a:p>
        </p:txBody>
      </p:sp>
    </p:spTree>
    <p:extLst>
      <p:ext uri="{BB962C8B-B14F-4D97-AF65-F5344CB8AC3E}">
        <p14:creationId xmlns:p14="http://schemas.microsoft.com/office/powerpoint/2010/main" val="7144956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51">
            <a:extLst xmlns:a="http://schemas.openxmlformats.org/drawingml/2006/main">
              <a:ext uri="{FF2B5EF4-FFF2-40B4-BE49-F238E27FC236}">
                <a16:creationId xmlns:a16="http://schemas.microsoft.com/office/drawing/2014/main" id="{C09783D7-6A20-48B4-AA2F-5A32ECE87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2">
            <a:extLst xmlns:a="http://schemas.openxmlformats.org/drawingml/2006/main">
              <a:ext uri="{FF2B5EF4-FFF2-40B4-BE49-F238E27FC236}">
                <a16:creationId xmlns:a16="http://schemas.microsoft.com/office/drawing/2014/main" id="{53A86E0E-213B-425C-AF73-F50C68CB6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3">
            <a:extLst xmlns:a="http://schemas.openxmlformats.org/drawingml/2006/main">
              <a:ext uri="{FF2B5EF4-FFF2-40B4-BE49-F238E27FC236}">
                <a16:creationId xmlns:a16="http://schemas.microsoft.com/office/drawing/2014/main" id="{7552601C-0303-4504-99C1-7B3906CC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C0B9F3E-5F65-4F8F-9F6D-F8DF097A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Редизайн с учётом поиска и интеграций</a:t>
            </a:r>
          </a:p>
        </p:txBody>
      </p:sp>
      <p:sp>
        <p:nvSpPr>
          <p:cNvPr id="5" name="text-54">
            <a:extLst xmlns:a="http://schemas.openxmlformats.org/drawingml/2006/main">
              <a:ext uri="{FF2B5EF4-FFF2-40B4-BE49-F238E27FC236}">
                <a16:creationId xmlns:a16="http://schemas.microsoft.com/office/drawing/2014/main" id="{C23DEF75-689C-42F4-81D8-1E6132C5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76525"/>
            <a:ext cx="51339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До переноса</a:t>
            </a:r>
          </a:p>
        </p:txBody>
      </p:sp>
      <p:sp>
        <p:nvSpPr>
          <p:cNvPr id="6" name="text-55">
            <a:extLst xmlns:a="http://schemas.openxmlformats.org/drawingml/2006/main">
              <a:ext uri="{FF2B5EF4-FFF2-40B4-BE49-F238E27FC236}">
                <a16:creationId xmlns:a16="http://schemas.microsoft.com/office/drawing/2014/main" id="{EA0E1791-65B1-498C-A583-5C193E5F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52825"/>
            <a:ext cx="52768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Список адресов и важных страниц.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Контент и поисковые данные.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Формы, CRM и внешние сервисы.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Критические сценарии.</a:t>
            </a:r>
          </a:p>
        </p:txBody>
      </p:sp>
      <p:sp>
        <p:nvSpPr>
          <p:cNvPr id="7" name="text-56">
            <a:extLst xmlns:a="http://schemas.openxmlformats.org/drawingml/2006/main">
              <a:ext uri="{FF2B5EF4-FFF2-40B4-BE49-F238E27FC236}">
                <a16:creationId xmlns:a16="http://schemas.microsoft.com/office/drawing/2014/main" id="{02C34D8E-FA75-4CCB-BB11-2C39CE13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676525"/>
            <a:ext cx="50673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Перед запуском</a:t>
            </a:r>
          </a:p>
        </p:txBody>
      </p:sp>
      <p:sp>
        <p:nvSpPr>
          <p:cNvPr id="8" name="text-57">
            <a:extLst xmlns:a="http://schemas.openxmlformats.org/drawingml/2006/main">
              <a:ext uri="{FF2B5EF4-FFF2-40B4-BE49-F238E27FC236}">
                <a16:creationId xmlns:a16="http://schemas.microsoft.com/office/drawing/2014/main" id="{5F29C2F6-9169-489D-BDC7-2647E08C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552825"/>
            <a:ext cx="50673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Карта перенаправлений.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Проверка перенесённого контента.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Тест заявки до получателя.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Порядок возврата старой версии.</a:t>
            </a:r>
          </a:p>
        </p:txBody>
      </p:sp>
      <p:sp>
        <p:nvSpPr>
          <p:cNvPr id="9" name="text-58">
            <a:extLst xmlns:a="http://schemas.openxmlformats.org/drawingml/2006/main">
              <a:ext uri="{FF2B5EF4-FFF2-40B4-BE49-F238E27FC236}">
                <a16:creationId xmlns:a16="http://schemas.microsoft.com/office/drawing/2014/main" id="{9D8B07C3-FA6D-4104-8963-3E5F86D8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7d5721c915314194"/>
              </a:rPr>
              <a:t>Поисковые позиции не гарантируем. Согласуем миграцию и наблюдение после переключения.</a:t>
            </a:r>
          </a:p>
        </p:txBody>
      </p:sp>
    </p:spTree>
    <p:extLst>
      <p:ext uri="{BB962C8B-B14F-4D97-AF65-F5344CB8AC3E}">
        <p14:creationId xmlns:p14="http://schemas.microsoft.com/office/powerpoint/2010/main" val="19656895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59">
            <a:extLst xmlns:a="http://schemas.openxmlformats.org/drawingml/2006/main">
              <a:ext uri="{FF2B5EF4-FFF2-40B4-BE49-F238E27FC236}">
                <a16:creationId xmlns:a16="http://schemas.microsoft.com/office/drawing/2014/main" id="{7FBB44A3-712A-4955-A323-937074AF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0">
            <a:extLst xmlns:a="http://schemas.openxmlformats.org/drawingml/2006/main">
              <a:ext uri="{FF2B5EF4-FFF2-40B4-BE49-F238E27FC236}">
                <a16:creationId xmlns:a16="http://schemas.microsoft.com/office/drawing/2014/main" id="{6C3B0655-F591-49D2-80AE-BC08744C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1">
            <a:extLst xmlns:a="http://schemas.openxmlformats.org/drawingml/2006/main">
              <a:ext uri="{FF2B5EF4-FFF2-40B4-BE49-F238E27FC236}">
                <a16:creationId xmlns:a16="http://schemas.microsoft.com/office/drawing/2014/main" id="{385021B9-A8F5-4DF3-9E4C-001761CFB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E7400D-9101-474F-B042-4EFEF39C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Приёмка сайта в действии</a:t>
            </a:r>
          </a:p>
        </p:txBody>
      </p:sp>
      <p:sp>
        <p:nvSpPr>
          <p:cNvPr id="5" name="text-62">
            <a:extLst xmlns:a="http://schemas.openxmlformats.org/drawingml/2006/main">
              <a:ext uri="{FF2B5EF4-FFF2-40B4-BE49-F238E27FC236}">
                <a16:creationId xmlns:a16="http://schemas.microsoft.com/office/drawing/2014/main" id="{2DBCEE54-4EC9-4BA6-96A8-16084FF8D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62225"/>
            <a:ext cx="3638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Телефон покупателя</a:t>
            </a:r>
          </a:p>
        </p:txBody>
      </p:sp>
      <p:sp>
        <p:nvSpPr>
          <p:cNvPr id="6" name="text-63">
            <a:extLst xmlns:a="http://schemas.openxmlformats.org/drawingml/2006/main">
              <a:ext uri="{FF2B5EF4-FFF2-40B4-BE49-F238E27FC236}">
                <a16:creationId xmlns:a16="http://schemas.microsoft.com/office/drawing/2014/main" id="{365E7C35-9213-402B-B665-0A10051A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562225"/>
            <a:ext cx="69818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Можно прочитать, выбрать и отправить обращение.</a:t>
            </a:r>
          </a:p>
        </p:txBody>
      </p:sp>
      <p:sp>
        <p:nvSpPr>
          <p:cNvPr id="7" name="rule-64">
            <a:extLst xmlns:a="http://schemas.openxmlformats.org/drawingml/2006/main">
              <a:ext uri="{FF2B5EF4-FFF2-40B4-BE49-F238E27FC236}">
                <a16:creationId xmlns:a16="http://schemas.microsoft.com/office/drawing/2014/main" id="{52865D72-5F04-4EF1-9051-FD4E118E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67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65">
            <a:extLst xmlns:a="http://schemas.openxmlformats.org/drawingml/2006/main">
              <a:ext uri="{FF2B5EF4-FFF2-40B4-BE49-F238E27FC236}">
                <a16:creationId xmlns:a16="http://schemas.microsoft.com/office/drawing/2014/main" id="{27B5C26F-36BD-483B-ADA9-6B3307FA1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3638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Форма и интеграция</a:t>
            </a:r>
          </a:p>
        </p:txBody>
      </p:sp>
      <p:sp>
        <p:nvSpPr>
          <p:cNvPr id="9" name="text-66">
            <a:extLst xmlns:a="http://schemas.openxmlformats.org/drawingml/2006/main">
              <a:ext uri="{FF2B5EF4-FFF2-40B4-BE49-F238E27FC236}">
                <a16:creationId xmlns:a16="http://schemas.microsoft.com/office/drawing/2014/main" id="{0E5E410F-CE74-4DAC-8995-0C85336F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390900"/>
            <a:ext cx="69818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Заявка дошла до согласованного получателя.</a:t>
            </a:r>
          </a:p>
        </p:txBody>
      </p:sp>
      <p:sp>
        <p:nvSpPr>
          <p:cNvPr id="10" name="rule-67">
            <a:extLst xmlns:a="http://schemas.openxmlformats.org/drawingml/2006/main">
              <a:ext uri="{FF2B5EF4-FFF2-40B4-BE49-F238E27FC236}">
                <a16:creationId xmlns:a16="http://schemas.microsoft.com/office/drawing/2014/main" id="{5C475A16-D07F-480E-ADBD-EA2CABEB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1" name="text-68">
            <a:extLst xmlns:a="http://schemas.openxmlformats.org/drawingml/2006/main">
              <a:ext uri="{FF2B5EF4-FFF2-40B4-BE49-F238E27FC236}">
                <a16:creationId xmlns:a16="http://schemas.microsoft.com/office/drawing/2014/main" id="{D8FDE173-B746-4422-AFC0-7D62D55B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19575"/>
            <a:ext cx="3638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Неполные данные</a:t>
            </a:r>
          </a:p>
        </p:txBody>
      </p:sp>
      <p:sp>
        <p:nvSpPr>
          <p:cNvPr id="12" name="text-69">
            <a:extLst xmlns:a="http://schemas.openxmlformats.org/drawingml/2006/main">
              <a:ext uri="{FF2B5EF4-FFF2-40B4-BE49-F238E27FC236}">
                <a16:creationId xmlns:a16="http://schemas.microsoft.com/office/drawing/2014/main" id="{E7F6B0F3-4D47-4B1C-A36F-744BE8C9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219575"/>
            <a:ext cx="69818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Ошибка понятна, введённое не пропадает без причины.</a:t>
            </a:r>
          </a:p>
        </p:txBody>
      </p:sp>
      <p:sp>
        <p:nvSpPr>
          <p:cNvPr id="13" name="rule-70">
            <a:extLst xmlns:a="http://schemas.openxmlformats.org/drawingml/2006/main">
              <a:ext uri="{FF2B5EF4-FFF2-40B4-BE49-F238E27FC236}">
                <a16:creationId xmlns:a16="http://schemas.microsoft.com/office/drawing/2014/main" id="{7FB05B3D-4F5D-4FF0-8C0B-25091D54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244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4" name="text-71">
            <a:extLst xmlns:a="http://schemas.openxmlformats.org/drawingml/2006/main">
              <a:ext uri="{FF2B5EF4-FFF2-40B4-BE49-F238E27FC236}">
                <a16:creationId xmlns:a16="http://schemas.microsoft.com/office/drawing/2014/main" id="{3949BC76-CD71-41B3-B718-9AFA89DA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48250"/>
            <a:ext cx="3638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Работа редактора</a:t>
            </a:r>
          </a:p>
        </p:txBody>
      </p:sp>
      <p:sp>
        <p:nvSpPr>
          <p:cNvPr id="15" name="text-72">
            <a:extLst xmlns:a="http://schemas.openxmlformats.org/drawingml/2006/main">
              <a:ext uri="{FF2B5EF4-FFF2-40B4-BE49-F238E27FC236}">
                <a16:creationId xmlns:a16="http://schemas.microsoft.com/office/drawing/2014/main" id="{13A7B3CD-A8A6-415B-B881-EA39D530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5048250"/>
            <a:ext cx="69818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Команда может изменить согласованный контент.</a:t>
            </a:r>
          </a:p>
        </p:txBody>
      </p:sp>
      <p:sp>
        <p:nvSpPr>
          <p:cNvPr id="16" name="text-73">
            <a:extLst xmlns:a="http://schemas.openxmlformats.org/drawingml/2006/main">
              <a:ext uri="{FF2B5EF4-FFF2-40B4-BE49-F238E27FC236}">
                <a16:creationId xmlns:a16="http://schemas.microsoft.com/office/drawing/2014/main" id="{D81AC0C1-E4DC-434E-8E8D-A7F6FC26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631aeb58146d4735"/>
              </a:rPr>
              <a:t>Критерии готовности согласуем до разработки. Публикация URL сама по себе не завершает приёмку.</a:t>
            </a:r>
          </a:p>
        </p:txBody>
      </p:sp>
    </p:spTree>
    <p:extLst>
      <p:ext uri="{BB962C8B-B14F-4D97-AF65-F5344CB8AC3E}">
        <p14:creationId xmlns:p14="http://schemas.microsoft.com/office/powerpoint/2010/main" val="1618367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74">
            <a:extLst xmlns:a="http://schemas.openxmlformats.org/drawingml/2006/main">
              <a:ext uri="{FF2B5EF4-FFF2-40B4-BE49-F238E27FC236}">
                <a16:creationId xmlns:a16="http://schemas.microsoft.com/office/drawing/2014/main" id="{A4132C92-E3FD-415F-B670-97CCBB90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5">
            <a:extLst xmlns:a="http://schemas.openxmlformats.org/drawingml/2006/main">
              <a:ext uri="{FF2B5EF4-FFF2-40B4-BE49-F238E27FC236}">
                <a16:creationId xmlns:a16="http://schemas.microsoft.com/office/drawing/2014/main" id="{B38E71D5-40C7-43EF-8321-75468295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6">
            <a:extLst xmlns:a="http://schemas.openxmlformats.org/drawingml/2006/main">
              <a:ext uri="{FF2B5EF4-FFF2-40B4-BE49-F238E27FC236}">
                <a16:creationId xmlns:a16="http://schemas.microsoft.com/office/drawing/2014/main" id="{D0660E16-9203-4C4C-89B2-7193CD1F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7A843B3-29D6-43D4-8605-0EBA5338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У этапа есть границы и результат</a:t>
            </a:r>
          </a:p>
        </p:txBody>
      </p:sp>
      <p:sp>
        <p:nvSpPr>
          <p:cNvPr id="5" name="text-77">
            <a:extLst xmlns:a="http://schemas.openxmlformats.org/drawingml/2006/main">
              <a:ext uri="{FF2B5EF4-FFF2-40B4-BE49-F238E27FC236}">
                <a16:creationId xmlns:a16="http://schemas.microsoft.com/office/drawing/2014/main" id="{72BB52C9-18B6-4DE4-A05F-EBCD4D9A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43200"/>
            <a:ext cx="45624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До старта</a:t>
            </a:r>
          </a:p>
        </p:txBody>
      </p:sp>
      <p:sp>
        <p:nvSpPr>
          <p:cNvPr id="6" name="text-78">
            <a:extLst xmlns:a="http://schemas.openxmlformats.org/drawingml/2006/main">
              <a:ext uri="{FF2B5EF4-FFF2-40B4-BE49-F238E27FC236}">
                <a16:creationId xmlns:a16="http://schemas.microsoft.com/office/drawing/2014/main" id="{4DA227B9-B118-445F-8FB7-6E35498D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81400"/>
            <a:ext cx="53625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Какие страницы и функции делаем.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Кто предоставляет материалы.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Срок и стоимость этапа.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 проверяем результат.</a:t>
            </a:r>
          </a:p>
        </p:txBody>
      </p:sp>
      <p:sp>
        <p:nvSpPr>
          <p:cNvPr id="7" name="text-79">
            <a:extLst xmlns:a="http://schemas.openxmlformats.org/drawingml/2006/main">
              <a:ext uri="{FF2B5EF4-FFF2-40B4-BE49-F238E27FC236}">
                <a16:creationId xmlns:a16="http://schemas.microsoft.com/office/drawing/2014/main" id="{00538FD2-3E7F-401E-9D54-7AF71057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2743200"/>
            <a:ext cx="49815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При передаче</a:t>
            </a:r>
          </a:p>
        </p:txBody>
      </p:sp>
      <p:sp>
        <p:nvSpPr>
          <p:cNvPr id="8" name="text-80">
            <a:extLst xmlns:a="http://schemas.openxmlformats.org/drawingml/2006/main">
              <a:ext uri="{FF2B5EF4-FFF2-40B4-BE49-F238E27FC236}">
                <a16:creationId xmlns:a16="http://schemas.microsoft.com/office/drawing/2014/main" id="{5B41F202-9E69-48D0-BDBA-E4C62FE9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3581400"/>
            <a:ext cx="49815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Доступы и документация.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Код и права в составе договора.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Лицензии внешних компонентов.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Порядок исправлений и поддержки.</a:t>
            </a:r>
          </a:p>
        </p:txBody>
      </p:sp>
      <p:sp>
        <p:nvSpPr>
          <p:cNvPr id="9" name="text-81">
            <a:extLst xmlns:a="http://schemas.openxmlformats.org/drawingml/2006/main">
              <a:ext uri="{FF2B5EF4-FFF2-40B4-BE49-F238E27FC236}">
                <a16:creationId xmlns:a16="http://schemas.microsoft.com/office/drawing/2014/main" id="{6E5E7DA3-E65C-4166-BA41-09C53EF1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b361c34336d84082"/>
              </a:rPr>
              <a:t>Новые пожелания оцениваем отдельно до расширения работ. Условия передачи закрепляем в договоре.</a:t>
            </a:r>
          </a:p>
        </p:txBody>
      </p:sp>
    </p:spTree>
    <p:extLst>
      <p:ext uri="{BB962C8B-B14F-4D97-AF65-F5344CB8AC3E}">
        <p14:creationId xmlns:p14="http://schemas.microsoft.com/office/powerpoint/2010/main" val="5807489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2">
            <a:extLst xmlns:a="http://schemas.openxmlformats.org/drawingml/2006/main">
              <a:ext uri="{FF2B5EF4-FFF2-40B4-BE49-F238E27FC236}">
                <a16:creationId xmlns:a16="http://schemas.microsoft.com/office/drawing/2014/main" id="{A6D5FB18-3BDB-4D64-8EF6-975F5357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83">
            <a:extLst xmlns:a="http://schemas.openxmlformats.org/drawingml/2006/main">
              <a:ext uri="{FF2B5EF4-FFF2-40B4-BE49-F238E27FC236}">
                <a16:creationId xmlns:a16="http://schemas.microsoft.com/office/drawing/2014/main" id="{859323DC-FAB5-4743-981C-543F25C2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84">
            <a:extLst xmlns:a="http://schemas.openxmlformats.org/drawingml/2006/main">
              <a:ext uri="{FF2B5EF4-FFF2-40B4-BE49-F238E27FC236}">
                <a16:creationId xmlns:a16="http://schemas.microsoft.com/office/drawing/2014/main" id="{56228927-6D47-4924-A393-17718947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D7821CC-B8B6-4A6F-804A-55C7671F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50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посетитель должен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50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сделать на вашем сайте?</a:t>
            </a:r>
          </a:p>
        </p:txBody>
      </p:sp>
      <p:sp>
        <p:nvSpPr>
          <p:cNvPr id="5" name="text-85">
            <a:extLst xmlns:a="http://schemas.openxmlformats.org/drawingml/2006/main">
              <a:ext uri="{FF2B5EF4-FFF2-40B4-BE49-F238E27FC236}">
                <a16:creationId xmlns:a16="http://schemas.microsoft.com/office/drawing/2014/main" id="{2176237E-7F44-4F78-A61D-BEE69DDB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14675"/>
            <a:ext cx="110490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Пришлите ссылку или опишите задачу.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6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Готовое техническое задание не обязательно.</a:t>
            </a:r>
          </a:p>
        </p:txBody>
      </p:sp>
      <p:sp>
        <p:nvSpPr>
          <p:cNvPr id="6" name="text-86">
            <a:extLst xmlns:a="http://schemas.openxmlformats.org/drawingml/2006/main">
              <a:ext uri="{FF2B5EF4-FFF2-40B4-BE49-F238E27FC236}">
                <a16:creationId xmlns:a16="http://schemas.microsoft.com/office/drawing/2014/main" id="{0506A9AF-7DE4-4DDA-9BF7-E1A62509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57700"/>
            <a:ext cx="11049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Предложим доработку, редизайн или новый сайт.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Зафиксируем этап, срок, стоимость и приёмку.</a:t>
            </a:r>
          </a:p>
        </p:txBody>
      </p:sp>
      <p:sp>
        <p:nvSpPr>
          <p:cNvPr id="7" name="text-87">
            <a:extLst xmlns:a="http://schemas.openxmlformats.org/drawingml/2006/main">
              <a:ext uri="{FF2B5EF4-FFF2-40B4-BE49-F238E27FC236}">
                <a16:creationId xmlns:a16="http://schemas.microsoft.com/office/drawing/2014/main" id="{90E919AA-8027-4EBE-9DB0-6E0CE0B93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57d56251da4845ca"/>
              </a:rPr>
              <a:t>Обсудить сайт</a:t>
            </a:r>
          </a:p>
        </p:txBody>
      </p:sp>
      <p:sp>
        <p:nvSpPr>
          <p:cNvPr id="8" name="rule-88">
            <a:extLst xmlns:a="http://schemas.openxmlformats.org/drawingml/2006/main">
              <a:ext uri="{FF2B5EF4-FFF2-40B4-BE49-F238E27FC236}">
                <a16:creationId xmlns:a16="http://schemas.microsoft.com/office/drawing/2014/main" id="{E6D94A5A-F2AD-44F1-AC6D-6A0B2793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89">
            <a:extLst xmlns:a="http://schemas.openxmlformats.org/drawingml/2006/main">
              <a:ext uri="{FF2B5EF4-FFF2-40B4-BE49-F238E27FC236}">
                <a16:creationId xmlns:a16="http://schemas.microsoft.com/office/drawing/2014/main" id="{E1AD51A9-D008-4A28-9D00-7127E725E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87add7494a1c4014"/>
              </a:rPr>
              <a:t>Telegram</a:t>
            </a:r>
          </a:p>
        </p:txBody>
      </p:sp>
      <p:sp>
        <p:nvSpPr>
          <p:cNvPr id="10" name="text-90">
            <a:extLst xmlns:a="http://schemas.openxmlformats.org/drawingml/2006/main">
              <a:ext uri="{FF2B5EF4-FFF2-40B4-BE49-F238E27FC236}">
                <a16:creationId xmlns:a16="http://schemas.microsoft.com/office/drawing/2014/main" id="{10CC15F6-9FDB-47F1-9DE6-2DD29DD6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6a67126814c2482a"/>
              </a:rPr>
              <a:t>MAX</a:t>
            </a:r>
          </a:p>
        </p:txBody>
      </p:sp>
      <p:sp>
        <p:nvSpPr>
          <p:cNvPr id="11" name="text-91">
            <a:extLst xmlns:a="http://schemas.openxmlformats.org/drawingml/2006/main">
              <a:ext uri="{FF2B5EF4-FFF2-40B4-BE49-F238E27FC236}">
                <a16:creationId xmlns:a16="http://schemas.microsoft.com/office/drawing/2014/main" id="{562041C4-52FB-40A7-9FEA-2F56E0E5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cc09d84f7bed4395"/>
              </a:rPr>
              <a:t>mail@monkeylead.ru</a:t>
            </a:r>
          </a:p>
        </p:txBody>
      </p:sp>
      <p:sp>
        <p:nvSpPr>
          <p:cNvPr id="12" name="text-92">
            <a:extLst xmlns:a="http://schemas.openxmlformats.org/drawingml/2006/main">
              <a:ext uri="{FF2B5EF4-FFF2-40B4-BE49-F238E27FC236}">
                <a16:creationId xmlns:a16="http://schemas.microsoft.com/office/drawing/2014/main" id="{05FAFAF3-9728-41A7-A204-C6EBCDFD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4957665bc7d4d56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11263461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2026-09-23T14:17:15.6990000Z</dcterms:created>
  <dcterms:modified xsi:type="dcterms:W3CDTF">2026-09-23T14:17:15.6990000Z</dcterms:modified>
</coreProperties>
</file>