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67d6103ea54b15" /><Relationship Type="http://schemas.openxmlformats.org/officeDocument/2006/relationships/extended-properties" Target="/docProps/app.xml" Id="R728f4867c9144004" /><Relationship Type="http://schemas.openxmlformats.org/officeDocument/2006/relationships/officeDocument" Target="/ppt/presentation.xml" Id="Rfe7e3c8af87f4a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1090549e2743a4"/>
  </p:sldMasterIdLst>
  <p:notesMasterIdLst>
    <p:notesMasterId xmlns:r="http://schemas.openxmlformats.org/officeDocument/2006/relationships" r:id="Rb2d3ec1ed6d340a9"/>
  </p:notesMasterIdLst>
  <p:sldIdLst>
    <p:sldId xmlns:r="http://schemas.openxmlformats.org/officeDocument/2006/relationships" id="256" r:id="R71a1c6fd0d2b43be"/>
    <p:sldId xmlns:r="http://schemas.openxmlformats.org/officeDocument/2006/relationships" id="257" r:id="R1294da2dbf634e7a"/>
    <p:sldId xmlns:r="http://schemas.openxmlformats.org/officeDocument/2006/relationships" id="258" r:id="R1a10afe498524bcc"/>
    <p:sldId xmlns:r="http://schemas.openxmlformats.org/officeDocument/2006/relationships" id="259" r:id="Rac0963c8f2be448e"/>
    <p:sldId xmlns:r="http://schemas.openxmlformats.org/officeDocument/2006/relationships" id="260" r:id="Rf1a8adede0524bca"/>
    <p:sldId xmlns:r="http://schemas.openxmlformats.org/officeDocument/2006/relationships" id="261" r:id="Re79bb288678e4dcd"/>
    <p:sldId xmlns:r="http://schemas.openxmlformats.org/officeDocument/2006/relationships" id="262" r:id="Ref493a7742d3417c"/>
    <p:sldId xmlns:r="http://schemas.openxmlformats.org/officeDocument/2006/relationships" id="263" r:id="R9974640a73dd4b10"/>
    <p:sldId xmlns:r="http://schemas.openxmlformats.org/officeDocument/2006/relationships" id="264" r:id="R7a443324d1014f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c292a41d284d39" /><Relationship Type="http://schemas.openxmlformats.org/officeDocument/2006/relationships/slideMaster" Target="/ppt/slideMasters/slideMaster1.xml" Id="R951090549e2743a4" /><Relationship Type="http://schemas.openxmlformats.org/officeDocument/2006/relationships/notesMaster" Target="/ppt/notesMasters/notesMaster1.xml" Id="Rb2d3ec1ed6d340a9" /><Relationship Type="http://schemas.openxmlformats.org/officeDocument/2006/relationships/presProps" Target="/ppt/presProps.xml" Id="Ra5fa7ca2732f42b6" /><Relationship Type="http://schemas.openxmlformats.org/officeDocument/2006/relationships/tableStyles" Target="/ppt/tableStyles.xml" Id="R589e4f08f1fa4a9c" /><Relationship Type="http://schemas.openxmlformats.org/officeDocument/2006/relationships/slide" Target="/ppt/slides/slide1.xml" Id="R71a1c6fd0d2b43be" /><Relationship Type="http://schemas.openxmlformats.org/officeDocument/2006/relationships/slide" Target="/ppt/slides/slide2.xml" Id="R1294da2dbf634e7a" /><Relationship Type="http://schemas.openxmlformats.org/officeDocument/2006/relationships/slide" Target="/ppt/slides/slide3.xml" Id="R1a10afe498524bcc" /><Relationship Type="http://schemas.openxmlformats.org/officeDocument/2006/relationships/slide" Target="/ppt/slides/slide4.xml" Id="Rac0963c8f2be448e" /><Relationship Type="http://schemas.openxmlformats.org/officeDocument/2006/relationships/slide" Target="/ppt/slides/slide5.xml" Id="Rf1a8adede0524bca" /><Relationship Type="http://schemas.openxmlformats.org/officeDocument/2006/relationships/slide" Target="/ppt/slides/slide6.xml" Id="Re79bb288678e4dcd" /><Relationship Type="http://schemas.openxmlformats.org/officeDocument/2006/relationships/slide" Target="/ppt/slides/slide7.xml" Id="Ref493a7742d3417c" /><Relationship Type="http://schemas.openxmlformats.org/officeDocument/2006/relationships/slide" Target="/ppt/slides/slide8.xml" Id="R9974640a73dd4b10" /><Relationship Type="http://schemas.openxmlformats.org/officeDocument/2006/relationships/slide" Target="/ppt/slides/slide9.xml" Id="R7a443324d1014f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b2c2b682f1a4e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41240a6c2d4748" /><Relationship Type="http://schemas.openxmlformats.org/officeDocument/2006/relationships/notesMaster" Target="/ppt/notesMasters/notesMaster1.xml" Id="R3cd41706956b4a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c0edcd89564ed9" /><Relationship Type="http://schemas.openxmlformats.org/officeDocument/2006/relationships/notesMaster" Target="/ppt/notesMasters/notesMaster1.xml" Id="R4d770fb04f0140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59b66d68864c2e" /><Relationship Type="http://schemas.openxmlformats.org/officeDocument/2006/relationships/notesMaster" Target="/ppt/notesMasters/notesMaster1.xml" Id="R4c7f9ad88b124e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3d83e016aa4af7" /><Relationship Type="http://schemas.openxmlformats.org/officeDocument/2006/relationships/notesMaster" Target="/ppt/notesMasters/notesMaster1.xml" Id="Rf926d15802c84d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ac101be4b54b0f" /><Relationship Type="http://schemas.openxmlformats.org/officeDocument/2006/relationships/notesMaster" Target="/ppt/notesMasters/notesMaster1.xml" Id="R636157f8d18745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583de2643242a4" /><Relationship Type="http://schemas.openxmlformats.org/officeDocument/2006/relationships/notesMaster" Target="/ppt/notesMasters/notesMaster1.xml" Id="Rbc3c7ea16a1d4a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9b5da07a3242a9" /><Relationship Type="http://schemas.openxmlformats.org/officeDocument/2006/relationships/notesMaster" Target="/ppt/notesMasters/notesMaster1.xml" Id="R09ff8d8a5e7946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e829dad4bc445b" /><Relationship Type="http://schemas.openxmlformats.org/officeDocument/2006/relationships/notesMaster" Target="/ppt/notesMasters/notesMaster1.xml" Id="R679b34c78b774b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63b6351dc1d4edd" /><Relationship Type="http://schemas.openxmlformats.org/officeDocument/2006/relationships/notesMaster" Target="/ppt/notesMasters/notesMaster1.xml" Id="Raf7c5b3d0d1e4e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Поддержка и развитие действующей системы, не безлимитный абонемент. Состав/ритм/SLA фиксируются, разовые задачи допустимы.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Классификация будущих задач: инцидент, обслуживание, развитие. Срочность/время реакции/ответственность договорные, круглосуточность не обещается.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Редакционный пример предлагаемого рабочего периода. Не реальный клиентский журнал, нет фиктивных дат/релизов/результатов. Сценарий: обработка повторной передачи формы в CRM. Критерии сформулированы как будущая проверка.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https://monkeylead.ru/cases/zapo-ecommerce-platform . Собственный работающий проект. Источник подтверждает заказы, поставщиков, независимую логистику, документы и развитие на реальных процессах. Нет документированной истории конкретных релизов/SLA/восстановлений, она не рисуется.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Прием действующего проекта после инвентаризации. Проверяются код, доступы, окружения, зависимости, резервные копии и критические маршруты. Не обещается прием любого старого кода без оценки.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Предлагаемый цикл безопасного выпуска. Проверка кандидата, критические сценарии, управляемый выпуск, наблюдение, возможность восстановления. Масштаб проверки зависит от риска. Безотказность не гарантируется.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Предлагаемый формат ежемесячного отчета. Это поля отчета, не выдуманный отчет с достигнутыми KPI.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 . Сравнение подписки/разовой работы без цен и выдуманного количества задач. Договор фиксирует границы, часы/ритм если применимо, SLA, прекращение, доступы/код/документацию. Внешние сервисы имеют свои ограничения.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https://monkeylead.ru/services/growth-support#service-landing-contact . CTA система и несколько накопленных задач, без секретов/паролей. Результат: выбор разового этапа или регулярного формата, границы и порядок работ.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7591ccf6a249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54dc6152204c6f" /><Relationship Type="http://schemas.openxmlformats.org/officeDocument/2006/relationships/slideLayout" Target="/ppt/slideLayouts/slideLayout1.xml" Id="R61254f7c4cc04a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254f7c4cc04a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44d9024b6449d" /><Relationship Type="http://schemas.openxmlformats.org/officeDocument/2006/relationships/notesSlide" Target="/ppt/notesSlides/notesSlide1.xml" Id="R82062b581ff746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f5924240c4a8c" /><Relationship Type="http://schemas.openxmlformats.org/officeDocument/2006/relationships/notesSlide" Target="/ppt/notesSlides/notesSlide2.xml" Id="Re68facd1139e4f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d401cefb04e45" /><Relationship Type="http://schemas.openxmlformats.org/officeDocument/2006/relationships/hyperlink" Target="https://monkeylead.ru/services/growth-support" TargetMode="External" Id="R8b2ce0cf9c414c90" /><Relationship Type="http://schemas.openxmlformats.org/officeDocument/2006/relationships/notesSlide" Target="/ppt/notesSlides/notesSlide3.xml" Id="R4fd8a2ee4f8845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b2cb9326b9495e" /><Relationship Type="http://schemas.openxmlformats.org/officeDocument/2006/relationships/hyperlink" Target="https://monkeylead.ru/cases/zapo-ecommerce-platform" TargetMode="External" Id="R5f78b90e8bdd43be" /><Relationship Type="http://schemas.openxmlformats.org/officeDocument/2006/relationships/notesSlide" Target="/ppt/notesSlides/notesSlide4.xml" Id="R3966af8044874e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5e9f8c5b54396" /><Relationship Type="http://schemas.openxmlformats.org/officeDocument/2006/relationships/hyperlink" Target="https://monkeylead.ru/services/growth-support" TargetMode="External" Id="R50d1a81c51c0467f" /><Relationship Type="http://schemas.openxmlformats.org/officeDocument/2006/relationships/notesSlide" Target="/ppt/notesSlides/notesSlide5.xml" Id="R8851f899630b4d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704e19b564d4b" /><Relationship Type="http://schemas.openxmlformats.org/officeDocument/2006/relationships/hyperlink" Target="https://monkeylead.ru/services/growth-support" TargetMode="External" Id="Rbf2ece6f4d7e4581" /><Relationship Type="http://schemas.openxmlformats.org/officeDocument/2006/relationships/notesSlide" Target="/ppt/notesSlides/notesSlide6.xml" Id="R73778f54b0c246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fe5e396394d01" /><Relationship Type="http://schemas.openxmlformats.org/officeDocument/2006/relationships/notesSlide" Target="/ppt/notesSlides/notesSlide7.xml" Id="Rd65795bcf20543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ea354959b48ee" /><Relationship Type="http://schemas.openxmlformats.org/officeDocument/2006/relationships/notesSlide" Target="/ppt/notesSlides/notesSlide8.xml" Id="Rfb500cb320f242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c649b022ed4fb7" /><Relationship Type="http://schemas.openxmlformats.org/officeDocument/2006/relationships/hyperlink" Target="https://monkeylead.ru/services/growth-support#service-landing-contact" TargetMode="External" Id="R6d82ca24d2ed4e49" /><Relationship Type="http://schemas.openxmlformats.org/officeDocument/2006/relationships/hyperlink" Target="https://t.me/monkeylead_bot" TargetMode="External" Id="Rf8fa3bebe561491e" /><Relationship Type="http://schemas.openxmlformats.org/officeDocument/2006/relationships/hyperlink" Target="https://max.ru/id720206359451_bot" TargetMode="External" Id="R5aeee5eca4874a29" /><Relationship Type="http://schemas.openxmlformats.org/officeDocument/2006/relationships/hyperlink" Target="mailto:mail@monkeylead.ru" TargetMode="External" Id="R23b89a815e9545b1" /><Relationship Type="http://schemas.openxmlformats.org/officeDocument/2006/relationships/hyperlink" Target="tel:+74993253865" TargetMode="External" Id="R693a300465644780" /><Relationship Type="http://schemas.openxmlformats.org/officeDocument/2006/relationships/notesSlide" Target="/ppt/notesSlides/notesSlide9.xml" Id="R19adf890b56942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8A53A586-E46B-462C-840E-F61F01C6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92EBB33C-B980-40C9-86C6-AD440B848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B424D44E-F57B-4162-8444-5A1EE028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7129DCF-6728-41C2-A0C6-D88D564D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23975"/>
            <a:ext cx="110490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4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Поддержка и развитие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BE866CF7-82B1-435C-BCF0-6AF66174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14600"/>
            <a:ext cx="1104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4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 подписке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7168F74-3F4A-4B43-8109-95B66DD7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110109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Понятно, что изменилось.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000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Понятно, что делать дальше.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EF2940DB-576A-477B-9B50-48A32FE2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A819439-23F6-4A1B-ADB4-F2999757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3410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Сайты, CRM, аналитика и интеграции. Объём и правила работы согласуем.</a:t>
            </a:r>
          </a:p>
        </p:txBody>
      </p:sp>
    </p:spTree>
    <p:extLst>
      <p:ext uri="{BB962C8B-B14F-4D97-AF65-F5344CB8AC3E}">
        <p14:creationId xmlns:p14="http://schemas.microsoft.com/office/powerpoint/2010/main" val="5871384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">
            <a:extLst xmlns:a="http://schemas.openxmlformats.org/drawingml/2006/main">
              <a:ext uri="{FF2B5EF4-FFF2-40B4-BE49-F238E27FC236}">
                <a16:creationId xmlns:a16="http://schemas.microsoft.com/office/drawing/2014/main" id="{A1B16ACD-7BD5-420C-AB8C-FF1F906C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54E8D125-E180-407C-A714-4C376C4C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A942EADE-D748-478C-A7FA-0D35EF7F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80014D8-1F9E-4B3C-BA5D-A5F9B3FD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Сбой, поддержка и развитие требуют разных решений</a:t>
            </a:r>
          </a:p>
        </p:txBody>
      </p:sp>
      <p:sp>
        <p:nvSpPr>
          <p:cNvPr id="5" name="text-11">
            <a:extLst xmlns:a="http://schemas.openxmlformats.org/drawingml/2006/main">
              <a:ext uri="{FF2B5EF4-FFF2-40B4-BE49-F238E27FC236}">
                <a16:creationId xmlns:a16="http://schemas.microsoft.com/office/drawing/2014/main" id="{2BF2B7BE-E7B4-4C49-8756-7524F958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28098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Сбой</a:t>
            </a:r>
          </a:p>
        </p:txBody>
      </p:sp>
      <p:sp>
        <p:nvSpPr>
          <p:cNvPr id="6" name="text-12">
            <a:extLst xmlns:a="http://schemas.openxmlformats.org/drawingml/2006/main">
              <a:ext uri="{FF2B5EF4-FFF2-40B4-BE49-F238E27FC236}">
                <a16:creationId xmlns:a16="http://schemas.microsoft.com/office/drawing/2014/main" id="{20C85FEB-765E-4365-8982-746462DB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2667000"/>
            <a:ext cx="77057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Не работает форма или ключевая интеграция.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Восстанавливаем согласованный критический маршрут.</a:t>
            </a:r>
          </a:p>
        </p:txBody>
      </p:sp>
      <p:sp>
        <p:nvSpPr>
          <p:cNvPr id="7" name="rule-13">
            <a:extLst xmlns:a="http://schemas.openxmlformats.org/drawingml/2006/main">
              <a:ext uri="{FF2B5EF4-FFF2-40B4-BE49-F238E27FC236}">
                <a16:creationId xmlns:a16="http://schemas.microsoft.com/office/drawing/2014/main" id="{17F8CC58-E588-42B1-9B28-B999F258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19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4FB5B0AD-695B-4BC1-B3E0-146D55E4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28098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Поддержка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D311FFF9-F3F0-40B2-8231-CCEF45C4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3771900"/>
            <a:ext cx="77057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Обновления, контроль и накопленные дефекты.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Сохраняем работоспособность системы.</a:t>
            </a:r>
          </a:p>
        </p:txBody>
      </p:sp>
      <p:sp>
        <p:nvSpPr>
          <p:cNvPr id="10" name="rule-16">
            <a:extLst xmlns:a="http://schemas.openxmlformats.org/drawingml/2006/main">
              <a:ext uri="{FF2B5EF4-FFF2-40B4-BE49-F238E27FC236}">
                <a16:creationId xmlns:a16="http://schemas.microsoft.com/office/drawing/2014/main" id="{2ECBAEF0-4F77-4BCA-81C0-8A6D6C11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17">
            <a:extLst xmlns:a="http://schemas.openxmlformats.org/drawingml/2006/main">
              <a:ext uri="{FF2B5EF4-FFF2-40B4-BE49-F238E27FC236}">
                <a16:creationId xmlns:a16="http://schemas.microsoft.com/office/drawing/2014/main" id="{793F34CB-C3F2-4170-B6E2-1F750290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76800"/>
            <a:ext cx="28098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Развитие</a:t>
            </a:r>
          </a:p>
        </p:txBody>
      </p:sp>
      <p:sp>
        <p:nvSpPr>
          <p:cNvPr id="12" name="text-18">
            <a:extLst xmlns:a="http://schemas.openxmlformats.org/drawingml/2006/main">
              <a:ext uri="{FF2B5EF4-FFF2-40B4-BE49-F238E27FC236}">
                <a16:creationId xmlns:a16="http://schemas.microsoft.com/office/drawing/2014/main" id="{0B7679E9-CAA6-403D-9B82-FDE38867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4876800"/>
            <a:ext cx="77057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Новая функция или изменение процесса.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Проверяем пользу и влияние на существующее.</a:t>
            </a:r>
          </a:p>
        </p:txBody>
      </p:sp>
    </p:spTree>
    <p:extLst>
      <p:ext uri="{BB962C8B-B14F-4D97-AF65-F5344CB8AC3E}">
        <p14:creationId xmlns:p14="http://schemas.microsoft.com/office/powerpoint/2010/main" val="9839768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19">
            <a:extLst xmlns:a="http://schemas.openxmlformats.org/drawingml/2006/main">
              <a:ext uri="{FF2B5EF4-FFF2-40B4-BE49-F238E27FC236}">
                <a16:creationId xmlns:a16="http://schemas.microsoft.com/office/drawing/2014/main" id="{16273ED5-4C59-4358-9F6F-B9DB461E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0">
            <a:extLst xmlns:a="http://schemas.openxmlformats.org/drawingml/2006/main">
              <a:ext uri="{FF2B5EF4-FFF2-40B4-BE49-F238E27FC236}">
                <a16:creationId xmlns:a16="http://schemas.microsoft.com/office/drawing/2014/main" id="{BEDB3218-A5AA-4A27-AEEF-E098CFA7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1">
            <a:extLst xmlns:a="http://schemas.openxmlformats.org/drawingml/2006/main">
              <a:ext uri="{FF2B5EF4-FFF2-40B4-BE49-F238E27FC236}">
                <a16:creationId xmlns:a16="http://schemas.microsoft.com/office/drawing/2014/main" id="{8777E503-07F9-42C1-89F6-DB32AEC2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22">
            <a:extLst xmlns:a="http://schemas.openxmlformats.org/drawingml/2006/main">
              <a:ext uri="{FF2B5EF4-FFF2-40B4-BE49-F238E27FC236}">
                <a16:creationId xmlns:a16="http://schemas.microsoft.com/office/drawing/2014/main" id="{98F4A63A-4F1C-4895-AA94-634D8C6A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ПРИМЕР РАБОЧЕГО ПЕРИОДА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5F73421-D3CC-450E-AE46-32B16E7F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 проблемы — к проверяемой доработке</a:t>
            </a:r>
          </a:p>
        </p:txBody>
      </p:sp>
      <p:sp>
        <p:nvSpPr>
          <p:cNvPr id="6" name="text-23">
            <a:extLst xmlns:a="http://schemas.openxmlformats.org/drawingml/2006/main">
              <a:ext uri="{FF2B5EF4-FFF2-40B4-BE49-F238E27FC236}">
                <a16:creationId xmlns:a16="http://schemas.microsoft.com/office/drawing/2014/main" id="{9891A25E-4676-4B3B-A4F6-387A2E593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76525"/>
            <a:ext cx="26003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Задача</a:t>
            </a:r>
          </a:p>
        </p:txBody>
      </p:sp>
      <p:sp>
        <p:nvSpPr>
          <p:cNvPr id="7" name="text-24">
            <a:extLst xmlns:a="http://schemas.openxmlformats.org/drawingml/2006/main">
              <a:ext uri="{FF2B5EF4-FFF2-40B4-BE49-F238E27FC236}">
                <a16:creationId xmlns:a16="http://schemas.microsoft.com/office/drawing/2014/main" id="{0BB3E723-D8BC-4122-B8BB-36E3878A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676525"/>
            <a:ext cx="81629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Повторная отправка формы создаёт дубль в CRM.</a:t>
            </a:r>
          </a:p>
        </p:txBody>
      </p:sp>
      <p:sp>
        <p:nvSpPr>
          <p:cNvPr id="8" name="text-25">
            <a:extLst xmlns:a="http://schemas.openxmlformats.org/drawingml/2006/main">
              <a:ext uri="{FF2B5EF4-FFF2-40B4-BE49-F238E27FC236}">
                <a16:creationId xmlns:a16="http://schemas.microsoft.com/office/drawing/2014/main" id="{490A3ED9-3FC0-493A-A297-AC122C67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2581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Выбор</a:t>
            </a:r>
          </a:p>
        </p:txBody>
      </p:sp>
      <p:sp>
        <p:nvSpPr>
          <p:cNvPr id="9" name="text-26">
            <a:extLst xmlns:a="http://schemas.openxmlformats.org/drawingml/2006/main">
              <a:ext uri="{FF2B5EF4-FFF2-40B4-BE49-F238E27FC236}">
                <a16:creationId xmlns:a16="http://schemas.microsoft.com/office/drawing/2014/main" id="{86E4E2E4-681C-48C2-84FF-FCBB23D8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667125"/>
            <a:ext cx="8162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Согласовать приоритет и границы изменения.</a:t>
            </a:r>
          </a:p>
        </p:txBody>
      </p:sp>
      <p:sp>
        <p:nvSpPr>
          <p:cNvPr id="10" name="rule-27">
            <a:extLst xmlns:a="http://schemas.openxmlformats.org/drawingml/2006/main">
              <a:ext uri="{FF2B5EF4-FFF2-40B4-BE49-F238E27FC236}">
                <a16:creationId xmlns:a16="http://schemas.microsoft.com/office/drawing/2014/main" id="{3010A1E6-8939-4383-A329-D25F0EBA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719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28">
            <a:extLst xmlns:a="http://schemas.openxmlformats.org/drawingml/2006/main">
              <a:ext uri="{FF2B5EF4-FFF2-40B4-BE49-F238E27FC236}">
                <a16:creationId xmlns:a16="http://schemas.microsoft.com/office/drawing/2014/main" id="{1B093A25-2ED9-4848-895F-69D19EA3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67200"/>
            <a:ext cx="2581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Работа</a:t>
            </a:r>
          </a:p>
        </p:txBody>
      </p:sp>
      <p:sp>
        <p:nvSpPr>
          <p:cNvPr id="12" name="text-29">
            <a:extLst xmlns:a="http://schemas.openxmlformats.org/drawingml/2006/main">
              <a:ext uri="{FF2B5EF4-FFF2-40B4-BE49-F238E27FC236}">
                <a16:creationId xmlns:a16="http://schemas.microsoft.com/office/drawing/2014/main" id="{323843C5-29B7-4839-9FE3-F23EEBC38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267200"/>
            <a:ext cx="8162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Исправить повторную обработку и журнал ошибок.</a:t>
            </a:r>
          </a:p>
        </p:txBody>
      </p:sp>
      <p:sp>
        <p:nvSpPr>
          <p:cNvPr id="13" name="rule-30">
            <a:extLst xmlns:a="http://schemas.openxmlformats.org/drawingml/2006/main">
              <a:ext uri="{FF2B5EF4-FFF2-40B4-BE49-F238E27FC236}">
                <a16:creationId xmlns:a16="http://schemas.microsoft.com/office/drawing/2014/main" id="{56D74B22-BB2A-428A-8CF1-E20D101D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720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31">
            <a:extLst xmlns:a="http://schemas.openxmlformats.org/drawingml/2006/main">
              <a:ext uri="{FF2B5EF4-FFF2-40B4-BE49-F238E27FC236}">
                <a16:creationId xmlns:a16="http://schemas.microsoft.com/office/drawing/2014/main" id="{3FCC67D0-A3CA-4FED-9624-C4EAFD0E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2581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15" name="text-32">
            <a:extLst xmlns:a="http://schemas.openxmlformats.org/drawingml/2006/main">
              <a:ext uri="{FF2B5EF4-FFF2-40B4-BE49-F238E27FC236}">
                <a16:creationId xmlns:a16="http://schemas.microsoft.com/office/drawing/2014/main" id="{4343FBE0-0443-4F30-894C-47449324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867275"/>
            <a:ext cx="8162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Повторить запрос и проверить результат в CRM.</a:t>
            </a:r>
          </a:p>
        </p:txBody>
      </p:sp>
      <p:sp>
        <p:nvSpPr>
          <p:cNvPr id="16" name="rule-33">
            <a:extLst xmlns:a="http://schemas.openxmlformats.org/drawingml/2006/main">
              <a:ext uri="{FF2B5EF4-FFF2-40B4-BE49-F238E27FC236}">
                <a16:creationId xmlns:a16="http://schemas.microsoft.com/office/drawing/2014/main" id="{91454269-D63F-4F4F-A59B-22C0C907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7" name="text-34">
            <a:extLst xmlns:a="http://schemas.openxmlformats.org/drawingml/2006/main">
              <a:ext uri="{FF2B5EF4-FFF2-40B4-BE49-F238E27FC236}">
                <a16:creationId xmlns:a16="http://schemas.microsoft.com/office/drawing/2014/main" id="{A9557DB5-71CE-4024-9356-10600503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67350"/>
            <a:ext cx="2581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Итог периода</a:t>
            </a:r>
          </a:p>
        </p:txBody>
      </p:sp>
      <p:sp>
        <p:nvSpPr>
          <p:cNvPr id="18" name="text-35">
            <a:extLst xmlns:a="http://schemas.openxmlformats.org/drawingml/2006/main">
              <a:ext uri="{FF2B5EF4-FFF2-40B4-BE49-F238E27FC236}">
                <a16:creationId xmlns:a16="http://schemas.microsoft.com/office/drawing/2014/main" id="{7DCCCF41-5C8E-4AF5-9EDB-3FEB1CBF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5467350"/>
            <a:ext cx="8162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Показать изменение, доказательство и открытые риски.</a:t>
            </a:r>
          </a:p>
        </p:txBody>
      </p:sp>
      <p:sp>
        <p:nvSpPr>
          <p:cNvPr id="19" name="text-36">
            <a:extLst xmlns:a="http://schemas.openxmlformats.org/drawingml/2006/main">
              <a:ext uri="{FF2B5EF4-FFF2-40B4-BE49-F238E27FC236}">
                <a16:creationId xmlns:a16="http://schemas.microsoft.com/office/drawing/2014/main" id="{CAAFAD9A-3AA7-40CF-AB45-C7CE34B7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8b2ce0cf9c414c90"/>
              </a:rPr>
              <a:t>Предлагаемый порядок работы, не история выполненного клиентского обслуживания.</a:t>
            </a:r>
          </a:p>
        </p:txBody>
      </p:sp>
    </p:spTree>
    <p:extLst>
      <p:ext uri="{BB962C8B-B14F-4D97-AF65-F5344CB8AC3E}">
        <p14:creationId xmlns:p14="http://schemas.microsoft.com/office/powerpoint/2010/main" val="7570962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37">
            <a:extLst xmlns:a="http://schemas.openxmlformats.org/drawingml/2006/main">
              <a:ext uri="{FF2B5EF4-FFF2-40B4-BE49-F238E27FC236}">
                <a16:creationId xmlns:a16="http://schemas.microsoft.com/office/drawing/2014/main" id="{5BC25803-7347-42E9-98D4-A08E7CA0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8">
            <a:extLst xmlns:a="http://schemas.openxmlformats.org/drawingml/2006/main">
              <a:ext uri="{FF2B5EF4-FFF2-40B4-BE49-F238E27FC236}">
                <a16:creationId xmlns:a16="http://schemas.microsoft.com/office/drawing/2014/main" id="{85E4CCE7-98B0-4B87-AE43-1BBA0E16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9">
            <a:extLst xmlns:a="http://schemas.openxmlformats.org/drawingml/2006/main">
              <a:ext uri="{FF2B5EF4-FFF2-40B4-BE49-F238E27FC236}">
                <a16:creationId xmlns:a16="http://schemas.microsoft.com/office/drawing/2014/main" id="{4ED10E33-C6F9-49E5-B949-002B53C6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-40">
            <a:extLst xmlns:a="http://schemas.openxmlformats.org/drawingml/2006/main">
              <a:ext uri="{FF2B5EF4-FFF2-40B4-BE49-F238E27FC236}">
                <a16:creationId xmlns:a16="http://schemas.microsoft.com/office/drawing/2014/main" id="{26A6A280-A9B7-4D2F-9A28-D4DEB725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ZAPO.RU / ОПЫТ СОБСТВЕННОЙ ЭКСПЛУАТАЦИИ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9F2111-4F0D-40BE-96D6-D277E8DA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Развиваем систему вокруг реальных заказов</a:t>
            </a:r>
          </a:p>
        </p:txBody>
      </p:sp>
      <p:sp>
        <p:nvSpPr>
          <p:cNvPr id="6" name="text-41">
            <a:extLst xmlns:a="http://schemas.openxmlformats.org/drawingml/2006/main">
              <a:ext uri="{FF2B5EF4-FFF2-40B4-BE49-F238E27FC236}">
                <a16:creationId xmlns:a16="http://schemas.microsoft.com/office/drawing/2014/main" id="{0899C04D-7F03-4E31-BBDB-FB9DDD68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71775"/>
            <a:ext cx="110490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У изменения есть последствия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9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 пределами страницы сайта.</a:t>
            </a:r>
          </a:p>
        </p:txBody>
      </p:sp>
      <p:sp>
        <p:nvSpPr>
          <p:cNvPr id="7" name="text-42">
            <a:extLst xmlns:a="http://schemas.openxmlformats.org/drawingml/2006/main">
              <a:ext uri="{FF2B5EF4-FFF2-40B4-BE49-F238E27FC236}">
                <a16:creationId xmlns:a16="http://schemas.microsoft.com/office/drawing/2014/main" id="{507E353C-B629-414D-95C2-BC458E41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43400"/>
            <a:ext cx="110490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Заказ связан с поставщиком и доставкой.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Статусы нужны операционной команде.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Документы входят в бухгалтерский контур.</a:t>
            </a:r>
          </a:p>
        </p:txBody>
      </p:sp>
      <p:sp>
        <p:nvSpPr>
          <p:cNvPr id="8" name="text-43">
            <a:extLst xmlns:a="http://schemas.openxmlformats.org/drawingml/2006/main">
              <a:ext uri="{FF2B5EF4-FFF2-40B4-BE49-F238E27FC236}">
                <a16:creationId xmlns:a16="http://schemas.microsoft.com/office/drawing/2014/main" id="{05B38334-AECB-4C8D-8B20-2E1D5146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5f78b90e8bdd43be"/>
              </a:rPr>
              <a:t>Состав работающей системы по кейсу ZAPO.RU. Это собственный проект, не клиентский договор поддержки.</a:t>
            </a:r>
          </a:p>
        </p:txBody>
      </p:sp>
    </p:spTree>
    <p:extLst>
      <p:ext uri="{BB962C8B-B14F-4D97-AF65-F5344CB8AC3E}">
        <p14:creationId xmlns:p14="http://schemas.microsoft.com/office/powerpoint/2010/main" val="8957763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44">
            <a:extLst xmlns:a="http://schemas.openxmlformats.org/drawingml/2006/main">
              <a:ext uri="{FF2B5EF4-FFF2-40B4-BE49-F238E27FC236}">
                <a16:creationId xmlns:a16="http://schemas.microsoft.com/office/drawing/2014/main" id="{6344A3F2-D9CF-4004-B678-04B1B5CC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5">
            <a:extLst xmlns:a="http://schemas.openxmlformats.org/drawingml/2006/main">
              <a:ext uri="{FF2B5EF4-FFF2-40B4-BE49-F238E27FC236}">
                <a16:creationId xmlns:a16="http://schemas.microsoft.com/office/drawing/2014/main" id="{C3614DD9-5862-4D0A-82C1-CBA66B79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6">
            <a:extLst xmlns:a="http://schemas.openxmlformats.org/drawingml/2006/main">
              <a:ext uri="{FF2B5EF4-FFF2-40B4-BE49-F238E27FC236}">
                <a16:creationId xmlns:a16="http://schemas.microsoft.com/office/drawing/2014/main" id="{0561EA35-B69D-43B5-91AF-F7C3535D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6A03A5-61B1-43D4-B343-4D975391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Сначала принимаем систему в работу</a:t>
            </a:r>
          </a:p>
        </p:txBody>
      </p:sp>
      <p:sp>
        <p:nvSpPr>
          <p:cNvPr id="5" name="text-47">
            <a:extLst xmlns:a="http://schemas.openxmlformats.org/drawingml/2006/main">
              <a:ext uri="{FF2B5EF4-FFF2-40B4-BE49-F238E27FC236}">
                <a16:creationId xmlns:a16="http://schemas.microsoft.com/office/drawing/2014/main" id="{913B448D-D888-4284-B7F4-80E7E951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76525"/>
            <a:ext cx="51530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нужно увидеть</a:t>
            </a:r>
          </a:p>
        </p:txBody>
      </p:sp>
      <p:sp>
        <p:nvSpPr>
          <p:cNvPr id="6" name="text-48">
            <a:extLst xmlns:a="http://schemas.openxmlformats.org/drawingml/2006/main">
              <a:ext uri="{FF2B5EF4-FFF2-40B4-BE49-F238E27FC236}">
                <a16:creationId xmlns:a16="http://schemas.microsoft.com/office/drawing/2014/main" id="{462835DE-1CF8-4015-A8EF-57783B45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52825"/>
            <a:ext cx="5276850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Код и историю изменений.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Доступы к рабочим сервисам.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Связи сайта, CRM и интеграций.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Резервирование и накопленные риски.</a:t>
            </a:r>
          </a:p>
        </p:txBody>
      </p:sp>
      <p:sp>
        <p:nvSpPr>
          <p:cNvPr id="7" name="text-49">
            <a:extLst xmlns:a="http://schemas.openxmlformats.org/drawingml/2006/main">
              <a:ext uri="{FF2B5EF4-FFF2-40B4-BE49-F238E27FC236}">
                <a16:creationId xmlns:a16="http://schemas.microsoft.com/office/drawing/2014/main" id="{7F278979-49BB-4220-BF4D-DE0B898A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76525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фиксируем вместе</a:t>
            </a:r>
          </a:p>
        </p:txBody>
      </p:sp>
      <p:sp>
        <p:nvSpPr>
          <p:cNvPr id="8" name="text-50">
            <a:extLst xmlns:a="http://schemas.openxmlformats.org/drawingml/2006/main">
              <a:ext uri="{FF2B5EF4-FFF2-40B4-BE49-F238E27FC236}">
                <a16:creationId xmlns:a16="http://schemas.microsoft.com/office/drawing/2014/main" id="{8F079AE2-A923-4A4F-9790-103421E7F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52825"/>
            <a:ext cx="5143500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Границы ответственности.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Критические пользовательские пути.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Порядок доступа и согласований.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Первую очередь работ.</a:t>
            </a:r>
          </a:p>
        </p:txBody>
      </p:sp>
      <p:sp>
        <p:nvSpPr>
          <p:cNvPr id="9" name="text-51">
            <a:extLst xmlns:a="http://schemas.openxmlformats.org/drawingml/2006/main">
              <a:ext uri="{FF2B5EF4-FFF2-40B4-BE49-F238E27FC236}">
                <a16:creationId xmlns:a16="http://schemas.microsoft.com/office/drawing/2014/main" id="{52ED0CA5-D9D7-4301-B7BE-F35075F0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50d1a81c51c0467f"/>
              </a:rPr>
              <a:t>Старый проект оцениваем до обязательств по срокам и объёму. Риски скрытой системы не замалчиваем.</a:t>
            </a:r>
          </a:p>
        </p:txBody>
      </p:sp>
    </p:spTree>
    <p:extLst>
      <p:ext uri="{BB962C8B-B14F-4D97-AF65-F5344CB8AC3E}">
        <p14:creationId xmlns:p14="http://schemas.microsoft.com/office/powerpoint/2010/main" val="21432073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52">
            <a:extLst xmlns:a="http://schemas.openxmlformats.org/drawingml/2006/main">
              <a:ext uri="{FF2B5EF4-FFF2-40B4-BE49-F238E27FC236}">
                <a16:creationId xmlns:a16="http://schemas.microsoft.com/office/drawing/2014/main" id="{C40DD31E-B95A-4DCA-AF07-1375216D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3">
            <a:extLst xmlns:a="http://schemas.openxmlformats.org/drawingml/2006/main">
              <a:ext uri="{FF2B5EF4-FFF2-40B4-BE49-F238E27FC236}">
                <a16:creationId xmlns:a16="http://schemas.microsoft.com/office/drawing/2014/main" id="{0CADEA27-15BE-4C4E-878A-6A3C2764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4">
            <a:extLst xmlns:a="http://schemas.openxmlformats.org/drawingml/2006/main">
              <a:ext uri="{FF2B5EF4-FFF2-40B4-BE49-F238E27FC236}">
                <a16:creationId xmlns:a16="http://schemas.microsoft.com/office/drawing/2014/main" id="{B15A77F9-D295-460C-9B79-F4A8AE2A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15FC06-B481-465A-B465-952D01A8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Изменение проходит проверку до выпуска</a:t>
            </a:r>
          </a:p>
        </p:txBody>
      </p:sp>
      <p:sp>
        <p:nvSpPr>
          <p:cNvPr id="5" name="text-55">
            <a:extLst xmlns:a="http://schemas.openxmlformats.org/drawingml/2006/main">
              <a:ext uri="{FF2B5EF4-FFF2-40B4-BE49-F238E27FC236}">
                <a16:creationId xmlns:a16="http://schemas.microsoft.com/office/drawing/2014/main" id="{0A772D2B-5B54-47B0-912D-4E1C07DF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3295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Готовим</a:t>
            </a:r>
          </a:p>
        </p:txBody>
      </p:sp>
      <p:sp>
        <p:nvSpPr>
          <p:cNvPr id="6" name="text-56">
            <a:extLst xmlns:a="http://schemas.openxmlformats.org/drawingml/2006/main">
              <a:ext uri="{FF2B5EF4-FFF2-40B4-BE49-F238E27FC236}">
                <a16:creationId xmlns:a16="http://schemas.microsoft.com/office/drawing/2014/main" id="{5C26A8C9-E78D-4E32-BAF7-B5C0159D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32956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Отдельную версию.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Список изменений.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Условия восстановления.</a:t>
            </a:r>
          </a:p>
        </p:txBody>
      </p:sp>
      <p:sp>
        <p:nvSpPr>
          <p:cNvPr id="7" name="text-57">
            <a:extLst xmlns:a="http://schemas.openxmlformats.org/drawingml/2006/main">
              <a:ext uri="{FF2B5EF4-FFF2-40B4-BE49-F238E27FC236}">
                <a16:creationId xmlns:a16="http://schemas.microsoft.com/office/drawing/2014/main" id="{54020440-19D7-49EA-9857-96AC10E8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809875"/>
            <a:ext cx="3295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Проверяем</a:t>
            </a:r>
          </a:p>
        </p:txBody>
      </p:sp>
      <p:sp>
        <p:nvSpPr>
          <p:cNvPr id="8" name="text-58">
            <a:extLst xmlns:a="http://schemas.openxmlformats.org/drawingml/2006/main">
              <a:ext uri="{FF2B5EF4-FFF2-40B4-BE49-F238E27FC236}">
                <a16:creationId xmlns:a16="http://schemas.microsoft.com/office/drawing/2014/main" id="{F7A40128-F412-4DE0-A93B-63A30E17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724275"/>
            <a:ext cx="32956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Новый сценарий.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Критические старые функции.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Обмен с внешними сервисами.</a:t>
            </a:r>
          </a:p>
        </p:txBody>
      </p:sp>
      <p:sp>
        <p:nvSpPr>
          <p:cNvPr id="9" name="text-59">
            <a:extLst xmlns:a="http://schemas.openxmlformats.org/drawingml/2006/main">
              <a:ext uri="{FF2B5EF4-FFF2-40B4-BE49-F238E27FC236}">
                <a16:creationId xmlns:a16="http://schemas.microsoft.com/office/drawing/2014/main" id="{0ECD7933-8C15-429D-A9CA-6DBA83F7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809875"/>
            <a:ext cx="3295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Выпускаем</a:t>
            </a:r>
          </a:p>
        </p:txBody>
      </p:sp>
      <p:sp>
        <p:nvSpPr>
          <p:cNvPr id="10" name="text-60">
            <a:extLst xmlns:a="http://schemas.openxmlformats.org/drawingml/2006/main">
              <a:ext uri="{FF2B5EF4-FFF2-40B4-BE49-F238E27FC236}">
                <a16:creationId xmlns:a16="http://schemas.microsoft.com/office/drawing/2014/main" id="{03F41D8F-7F8C-4BC5-8B3D-45D3A5B2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724275"/>
            <a:ext cx="32956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Согласованное изменение.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Наблюдаем результат.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 сбое возвращаем версию.</a:t>
            </a:r>
          </a:p>
        </p:txBody>
      </p:sp>
      <p:sp>
        <p:nvSpPr>
          <p:cNvPr id="11" name="text-61">
            <a:extLst xmlns:a="http://schemas.openxmlformats.org/drawingml/2006/main">
              <a:ext uri="{FF2B5EF4-FFF2-40B4-BE49-F238E27FC236}">
                <a16:creationId xmlns:a16="http://schemas.microsoft.com/office/drawing/2014/main" id="{EE850771-95A3-44B7-A394-46291FC8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bf2ece6f4d7e4581"/>
              </a:rPr>
              <a:t>Предлагаемый цикл. Время реакции и условия восстановления зависят от системы и договора.</a:t>
            </a:r>
          </a:p>
        </p:txBody>
      </p:sp>
    </p:spTree>
    <p:extLst>
      <p:ext uri="{BB962C8B-B14F-4D97-AF65-F5344CB8AC3E}">
        <p14:creationId xmlns:p14="http://schemas.microsoft.com/office/powerpoint/2010/main" val="1636000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2">
            <a:extLst xmlns:a="http://schemas.openxmlformats.org/drawingml/2006/main">
              <a:ext uri="{FF2B5EF4-FFF2-40B4-BE49-F238E27FC236}">
                <a16:creationId xmlns:a16="http://schemas.microsoft.com/office/drawing/2014/main" id="{78A0E0A3-6BE2-4F74-9105-96FB8A4B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3">
            <a:extLst xmlns:a="http://schemas.openxmlformats.org/drawingml/2006/main">
              <a:ext uri="{FF2B5EF4-FFF2-40B4-BE49-F238E27FC236}">
                <a16:creationId xmlns:a16="http://schemas.microsoft.com/office/drawing/2014/main" id="{FC17CD12-ECB0-4EE7-BCBA-5D22F345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4">
            <a:extLst xmlns:a="http://schemas.openxmlformats.org/drawingml/2006/main">
              <a:ext uri="{FF2B5EF4-FFF2-40B4-BE49-F238E27FC236}">
                <a16:creationId xmlns:a16="http://schemas.microsoft.com/office/drawing/2014/main" id="{B40DFCBC-3B90-4231-8CA6-8AD8EAC8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06F2D86-DEC2-404D-90D0-7D7E774C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руководитель получает по итогам периода</a:t>
            </a:r>
          </a:p>
        </p:txBody>
      </p:sp>
      <p:sp>
        <p:nvSpPr>
          <p:cNvPr id="5" name="text-65">
            <a:extLst xmlns:a="http://schemas.openxmlformats.org/drawingml/2006/main">
              <a:ext uri="{FF2B5EF4-FFF2-40B4-BE49-F238E27FC236}">
                <a16:creationId xmlns:a16="http://schemas.microsoft.com/office/drawing/2014/main" id="{C518B3C1-FAA1-431B-9B18-A4EBEFB0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3409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Изменение</a:t>
            </a:r>
          </a:p>
        </p:txBody>
      </p:sp>
      <p:sp>
        <p:nvSpPr>
          <p:cNvPr id="6" name="text-66">
            <a:extLst xmlns:a="http://schemas.openxmlformats.org/drawingml/2006/main">
              <a:ext uri="{FF2B5EF4-FFF2-40B4-BE49-F238E27FC236}">
                <a16:creationId xmlns:a16="http://schemas.microsoft.com/office/drawing/2014/main" id="{D1D439C0-5EF6-47F7-9F64-02C4AD53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619375"/>
            <a:ext cx="70770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теперь работает иначе и для кого.</a:t>
            </a:r>
          </a:p>
        </p:txBody>
      </p:sp>
      <p:sp>
        <p:nvSpPr>
          <p:cNvPr id="7" name="text-67">
            <a:extLst xmlns:a="http://schemas.openxmlformats.org/drawingml/2006/main">
              <a:ext uri="{FF2B5EF4-FFF2-40B4-BE49-F238E27FC236}">
                <a16:creationId xmlns:a16="http://schemas.microsoft.com/office/drawing/2014/main" id="{1331C3E4-128F-4ED7-A890-73B0BFD85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62350"/>
            <a:ext cx="3409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Подтверждение</a:t>
            </a:r>
          </a:p>
        </p:txBody>
      </p:sp>
      <p:sp>
        <p:nvSpPr>
          <p:cNvPr id="8" name="text-68">
            <a:extLst xmlns:a="http://schemas.openxmlformats.org/drawingml/2006/main">
              <a:ext uri="{FF2B5EF4-FFF2-40B4-BE49-F238E27FC236}">
                <a16:creationId xmlns:a16="http://schemas.microsoft.com/office/drawing/2014/main" id="{1118BBAA-2092-4628-9BBA-6B2CAC74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562350"/>
            <a:ext cx="70770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Какой сценарий проверили и где виден результат.</a:t>
            </a:r>
          </a:p>
        </p:txBody>
      </p:sp>
      <p:sp>
        <p:nvSpPr>
          <p:cNvPr id="9" name="text-69">
            <a:extLst xmlns:a="http://schemas.openxmlformats.org/drawingml/2006/main">
              <a:ext uri="{FF2B5EF4-FFF2-40B4-BE49-F238E27FC236}">
                <a16:creationId xmlns:a16="http://schemas.microsoft.com/office/drawing/2014/main" id="{D8C3021B-9911-4EC0-962E-14EF9B121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3409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Открытые риски</a:t>
            </a:r>
          </a:p>
        </p:txBody>
      </p:sp>
      <p:sp>
        <p:nvSpPr>
          <p:cNvPr id="10" name="text-70">
            <a:extLst xmlns:a="http://schemas.openxmlformats.org/drawingml/2006/main">
              <a:ext uri="{FF2B5EF4-FFF2-40B4-BE49-F238E27FC236}">
                <a16:creationId xmlns:a16="http://schemas.microsoft.com/office/drawing/2014/main" id="{7ED40C31-8E1D-4AAF-8B02-BB94B2BC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619625"/>
            <a:ext cx="7077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осталось, от кого зависит и каков следующий приоритет.</a:t>
            </a:r>
          </a:p>
        </p:txBody>
      </p:sp>
      <p:sp>
        <p:nvSpPr>
          <p:cNvPr id="11" name="rule-71">
            <a:extLst xmlns:a="http://schemas.openxmlformats.org/drawingml/2006/main">
              <a:ext uri="{FF2B5EF4-FFF2-40B4-BE49-F238E27FC236}">
                <a16:creationId xmlns:a16="http://schemas.microsoft.com/office/drawing/2014/main" id="{672DCFCE-23EE-4DD6-8BBC-07E7BCEE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2" name="text-72">
            <a:extLst xmlns:a="http://schemas.openxmlformats.org/drawingml/2006/main">
              <a:ext uri="{FF2B5EF4-FFF2-40B4-BE49-F238E27FC236}">
                <a16:creationId xmlns:a16="http://schemas.microsoft.com/office/drawing/2014/main" id="{51DC6327-91C5-4E01-A177-4BE8C941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43600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Часы и закрытые задачи дополняют отчёт, но не заменяют объяснение результата.</a:t>
            </a:r>
          </a:p>
        </p:txBody>
      </p:sp>
    </p:spTree>
    <p:extLst>
      <p:ext uri="{BB962C8B-B14F-4D97-AF65-F5344CB8AC3E}">
        <p14:creationId xmlns:p14="http://schemas.microsoft.com/office/powerpoint/2010/main" val="17421038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73">
            <a:extLst xmlns:a="http://schemas.openxmlformats.org/drawingml/2006/main">
              <a:ext uri="{FF2B5EF4-FFF2-40B4-BE49-F238E27FC236}">
                <a16:creationId xmlns:a16="http://schemas.microsoft.com/office/drawing/2014/main" id="{94203716-B43E-46EE-AE96-51DA7C18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4">
            <a:extLst xmlns:a="http://schemas.openxmlformats.org/drawingml/2006/main">
              <a:ext uri="{FF2B5EF4-FFF2-40B4-BE49-F238E27FC236}">
                <a16:creationId xmlns:a16="http://schemas.microsoft.com/office/drawing/2014/main" id="{A2BB85BD-4B2A-49C2-B742-B1A105B9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5">
            <a:extLst xmlns:a="http://schemas.openxmlformats.org/drawingml/2006/main">
              <a:ext uri="{FF2B5EF4-FFF2-40B4-BE49-F238E27FC236}">
                <a16:creationId xmlns:a16="http://schemas.microsoft.com/office/drawing/2014/main" id="{D0B6F58B-8C32-4259-9E46-37C25798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F5D80D-892F-4EFE-A2CA-A9009281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Подписка подходит не каждой задаче</a:t>
            </a:r>
          </a:p>
        </p:txBody>
      </p:sp>
      <p:sp>
        <p:nvSpPr>
          <p:cNvPr id="5" name="text-76">
            <a:extLst xmlns:a="http://schemas.openxmlformats.org/drawingml/2006/main">
              <a:ext uri="{FF2B5EF4-FFF2-40B4-BE49-F238E27FC236}">
                <a16:creationId xmlns:a16="http://schemas.microsoft.com/office/drawing/2014/main" id="{212EC256-FBD1-4CB2-91EE-9304D75F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Разовая работа</a:t>
            </a:r>
          </a:p>
        </p:txBody>
      </p:sp>
      <p:sp>
        <p:nvSpPr>
          <p:cNvPr id="6" name="text-77">
            <a:extLst xmlns:a="http://schemas.openxmlformats.org/drawingml/2006/main">
              <a:ext uri="{FF2B5EF4-FFF2-40B4-BE49-F238E27FC236}">
                <a16:creationId xmlns:a16="http://schemas.microsoft.com/office/drawing/2014/main" id="{9A902803-9D7F-4FF5-B9AA-5485BDD3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62325"/>
            <a:ext cx="52387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Есть ограниченная задача.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После неё изменения редки.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Можно согласовать отдельный этап.</a:t>
            </a:r>
          </a:p>
        </p:txBody>
      </p:sp>
      <p:sp>
        <p:nvSpPr>
          <p:cNvPr id="7" name="text-78">
            <a:extLst xmlns:a="http://schemas.openxmlformats.org/drawingml/2006/main">
              <a:ext uri="{FF2B5EF4-FFF2-40B4-BE49-F238E27FC236}">
                <a16:creationId xmlns:a16="http://schemas.microsoft.com/office/drawing/2014/main" id="{777F9075-F750-45DE-8BF8-9A9C02AD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571750"/>
            <a:ext cx="50577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Регулярная работа</a:t>
            </a:r>
          </a:p>
        </p:txBody>
      </p:sp>
      <p:sp>
        <p:nvSpPr>
          <p:cNvPr id="8" name="text-79">
            <a:extLst xmlns:a="http://schemas.openxmlformats.org/drawingml/2006/main">
              <a:ext uri="{FF2B5EF4-FFF2-40B4-BE49-F238E27FC236}">
                <a16:creationId xmlns:a16="http://schemas.microsoft.com/office/drawing/2014/main" id="{2CA3F275-0844-4326-89C4-936CF096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362325"/>
            <a:ext cx="50577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Задачи возникают постоянно.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Системы связаны между собой.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Нужны приоритеты и контроль.</a:t>
            </a:r>
          </a:p>
        </p:txBody>
      </p:sp>
      <p:sp>
        <p:nvSpPr>
          <p:cNvPr id="9" name="rule-80">
            <a:extLst xmlns:a="http://schemas.openxmlformats.org/drawingml/2006/main">
              <a:ext uri="{FF2B5EF4-FFF2-40B4-BE49-F238E27FC236}">
                <a16:creationId xmlns:a16="http://schemas.microsoft.com/office/drawing/2014/main" id="{799267B5-FE48-40F9-B621-47830EEE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81">
            <a:extLst xmlns:a="http://schemas.openxmlformats.org/drawingml/2006/main">
              <a:ext uri="{FF2B5EF4-FFF2-40B4-BE49-F238E27FC236}">
                <a16:creationId xmlns:a16="http://schemas.microsoft.com/office/drawing/2014/main" id="{BF98AAA7-CFA9-44E5-AAFC-D35A968B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33432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 начала фиксируем</a:t>
            </a:r>
          </a:p>
        </p:txBody>
      </p:sp>
      <p:sp>
        <p:nvSpPr>
          <p:cNvPr id="11" name="text-82">
            <a:extLst xmlns:a="http://schemas.openxmlformats.org/drawingml/2006/main">
              <a:ext uri="{FF2B5EF4-FFF2-40B4-BE49-F238E27FC236}">
                <a16:creationId xmlns:a16="http://schemas.microsoft.com/office/drawing/2014/main" id="{5A63835D-D022-4B27-8E25-8A4AEDFE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10200"/>
            <a:ext cx="73342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Объём, цену, реакцию на сбои, правила срочности.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Передачу кода и доступов, поддержку и выход из договора.</a:t>
            </a:r>
          </a:p>
        </p:txBody>
      </p:sp>
    </p:spTree>
    <p:extLst>
      <p:ext uri="{BB962C8B-B14F-4D97-AF65-F5344CB8AC3E}">
        <p14:creationId xmlns:p14="http://schemas.microsoft.com/office/powerpoint/2010/main" val="185653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3">
            <a:extLst xmlns:a="http://schemas.openxmlformats.org/drawingml/2006/main">
              <a:ext uri="{FF2B5EF4-FFF2-40B4-BE49-F238E27FC236}">
                <a16:creationId xmlns:a16="http://schemas.microsoft.com/office/drawing/2014/main" id="{3EB19DCD-A31E-4492-95AA-7965EDB5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84">
            <a:extLst xmlns:a="http://schemas.openxmlformats.org/drawingml/2006/main">
              <a:ext uri="{FF2B5EF4-FFF2-40B4-BE49-F238E27FC236}">
                <a16:creationId xmlns:a16="http://schemas.microsoft.com/office/drawing/2014/main" id="{A3B094FF-DE43-42AB-8BD4-D0B6E997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85">
            <a:extLst xmlns:a="http://schemas.openxmlformats.org/drawingml/2006/main">
              <a:ext uri="{FF2B5EF4-FFF2-40B4-BE49-F238E27FC236}">
                <a16:creationId xmlns:a16="http://schemas.microsoft.com/office/drawing/2014/main" id="{BF4E0010-B32A-458E-988D-DBC0D547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63B39E-920D-43A8-8892-FE788A22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Какие задачи копятся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после запуска?</a:t>
            </a:r>
          </a:p>
        </p:txBody>
      </p:sp>
      <p:sp>
        <p:nvSpPr>
          <p:cNvPr id="5" name="text-86">
            <a:extLst xmlns:a="http://schemas.openxmlformats.org/drawingml/2006/main">
              <a:ext uri="{FF2B5EF4-FFF2-40B4-BE49-F238E27FC236}">
                <a16:creationId xmlns:a16="http://schemas.microsoft.com/office/drawing/2014/main" id="{F2F2B154-F014-4927-B49C-2E04604E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62300"/>
            <a:ext cx="1104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Расскажите о системе и нескольких проблемах,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6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которые давно ждут решения.</a:t>
            </a:r>
          </a:p>
        </p:txBody>
      </p:sp>
      <p:sp>
        <p:nvSpPr>
          <p:cNvPr id="6" name="text-87">
            <a:extLst xmlns:a="http://schemas.openxmlformats.org/drawingml/2006/main">
              <a:ext uri="{FF2B5EF4-FFF2-40B4-BE49-F238E27FC236}">
                <a16:creationId xmlns:a16="http://schemas.microsoft.com/office/drawing/2014/main" id="{59F3DA70-4BC1-468E-90A0-9ABB4AD83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6722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Определим первый приоритет и границы работ.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разовый этап или регулярное сопровождение.</a:t>
            </a:r>
          </a:p>
        </p:txBody>
      </p:sp>
      <p:sp>
        <p:nvSpPr>
          <p:cNvPr id="7" name="text-88">
            <a:extLst xmlns:a="http://schemas.openxmlformats.org/drawingml/2006/main">
              <a:ext uri="{FF2B5EF4-FFF2-40B4-BE49-F238E27FC236}">
                <a16:creationId xmlns:a16="http://schemas.microsoft.com/office/drawing/2014/main" id="{8F35769B-EE1D-4880-A06A-BAD9D9F9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6d82ca24d2ed4e49"/>
              </a:rPr>
              <a:t>Обсудить поддержку и развитие</a:t>
            </a:r>
          </a:p>
        </p:txBody>
      </p:sp>
      <p:sp>
        <p:nvSpPr>
          <p:cNvPr id="8" name="rule-89">
            <a:extLst xmlns:a="http://schemas.openxmlformats.org/drawingml/2006/main">
              <a:ext uri="{FF2B5EF4-FFF2-40B4-BE49-F238E27FC236}">
                <a16:creationId xmlns:a16="http://schemas.microsoft.com/office/drawing/2014/main" id="{7DA98490-C5E6-4366-BF8F-A2224353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90">
            <a:extLst xmlns:a="http://schemas.openxmlformats.org/drawingml/2006/main">
              <a:ext uri="{FF2B5EF4-FFF2-40B4-BE49-F238E27FC236}">
                <a16:creationId xmlns:a16="http://schemas.microsoft.com/office/drawing/2014/main" id="{EFA29FD1-79D2-4509-B2C1-53477F98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f8fa3bebe561491e"/>
              </a:rPr>
              <a:t>Telegram</a:t>
            </a:r>
          </a:p>
        </p:txBody>
      </p:sp>
      <p:sp>
        <p:nvSpPr>
          <p:cNvPr id="10" name="text-91">
            <a:extLst xmlns:a="http://schemas.openxmlformats.org/drawingml/2006/main">
              <a:ext uri="{FF2B5EF4-FFF2-40B4-BE49-F238E27FC236}">
                <a16:creationId xmlns:a16="http://schemas.microsoft.com/office/drawing/2014/main" id="{4BB6062C-B04A-44C2-B095-F459A1864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aeee5eca4874a29"/>
              </a:rPr>
              <a:t>MAX</a:t>
            </a:r>
          </a:p>
        </p:txBody>
      </p:sp>
      <p:sp>
        <p:nvSpPr>
          <p:cNvPr id="11" name="text-92">
            <a:extLst xmlns:a="http://schemas.openxmlformats.org/drawingml/2006/main">
              <a:ext uri="{FF2B5EF4-FFF2-40B4-BE49-F238E27FC236}">
                <a16:creationId xmlns:a16="http://schemas.microsoft.com/office/drawing/2014/main" id="{E1722F23-07B8-4B0C-BE0E-D4166F2AE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23b89a815e9545b1"/>
              </a:rPr>
              <a:t>mail@monkeylead.ru</a:t>
            </a:r>
          </a:p>
        </p:txBody>
      </p:sp>
      <p:sp>
        <p:nvSpPr>
          <p:cNvPr id="12" name="text-93">
            <a:extLst xmlns:a="http://schemas.openxmlformats.org/drawingml/2006/main">
              <a:ext uri="{FF2B5EF4-FFF2-40B4-BE49-F238E27FC236}">
                <a16:creationId xmlns:a16="http://schemas.microsoft.com/office/drawing/2014/main" id="{3F398C6B-2B96-46FD-A36C-1864491D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693a300465644780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12352251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2026-09-23T14:23:41.7270000Z</dcterms:created>
  <dcterms:modified xsi:type="dcterms:W3CDTF">2026-09-23T14:23:41.7270000Z</dcterms:modified>
</coreProperties>
</file>