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0f7261554da4f1c" /><Relationship Type="http://schemas.openxmlformats.org/officeDocument/2006/relationships/extended-properties" Target="/docProps/app.xml" Id="Rfcb40d141dae4645" /><Relationship Type="http://schemas.openxmlformats.org/officeDocument/2006/relationships/officeDocument" Target="/ppt/presentation.xml" Id="Rd534830e98d3428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2fc5c2489f14b18"/>
  </p:sldMasterIdLst>
  <p:notesMasterIdLst>
    <p:notesMasterId xmlns:r="http://schemas.openxmlformats.org/officeDocument/2006/relationships" r:id="R10e8b870ec9d4879"/>
  </p:notesMasterIdLst>
  <p:sldIdLst>
    <p:sldId xmlns:r="http://schemas.openxmlformats.org/officeDocument/2006/relationships" id="256" r:id="R100b1e1906c047ab"/>
    <p:sldId xmlns:r="http://schemas.openxmlformats.org/officeDocument/2006/relationships" id="257" r:id="Rfba98d0e14e748b5"/>
    <p:sldId xmlns:r="http://schemas.openxmlformats.org/officeDocument/2006/relationships" id="258" r:id="R2fc9372156c84933"/>
    <p:sldId xmlns:r="http://schemas.openxmlformats.org/officeDocument/2006/relationships" id="259" r:id="Rd56d5d9c3fea4908"/>
    <p:sldId xmlns:r="http://schemas.openxmlformats.org/officeDocument/2006/relationships" id="260" r:id="R9c741c82d04d4a59"/>
    <p:sldId xmlns:r="http://schemas.openxmlformats.org/officeDocument/2006/relationships" id="261" r:id="R55b0e335c2c14c67"/>
    <p:sldId xmlns:r="http://schemas.openxmlformats.org/officeDocument/2006/relationships" id="262" r:id="Rf5c9fce08df44f27"/>
    <p:sldId xmlns:r="http://schemas.openxmlformats.org/officeDocument/2006/relationships" id="263" r:id="Rbd5207fa488d4e6b"/>
    <p:sldId xmlns:r="http://schemas.openxmlformats.org/officeDocument/2006/relationships" id="264" r:id="R8c32188634ad4aea"/>
    <p:sldId xmlns:r="http://schemas.openxmlformats.org/officeDocument/2006/relationships" id="265" r:id="R79c95bf4ef3c481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bf477263eb340d8" /><Relationship Type="http://schemas.openxmlformats.org/officeDocument/2006/relationships/slideMaster" Target="/ppt/slideMasters/slideMaster1.xml" Id="Rf2fc5c2489f14b18" /><Relationship Type="http://schemas.openxmlformats.org/officeDocument/2006/relationships/notesMaster" Target="/ppt/notesMasters/notesMaster1.xml" Id="R10e8b870ec9d4879" /><Relationship Type="http://schemas.openxmlformats.org/officeDocument/2006/relationships/presProps" Target="/ppt/presProps.xml" Id="Rc71b9151988f4f73" /><Relationship Type="http://schemas.openxmlformats.org/officeDocument/2006/relationships/tableStyles" Target="/ppt/tableStyles.xml" Id="Rfa6f0fe6fd9649bd" /><Relationship Type="http://schemas.openxmlformats.org/officeDocument/2006/relationships/slide" Target="/ppt/slides/slide1.xml" Id="R100b1e1906c047ab" /><Relationship Type="http://schemas.openxmlformats.org/officeDocument/2006/relationships/slide" Target="/ppt/slides/slide2.xml" Id="Rfba98d0e14e748b5" /><Relationship Type="http://schemas.openxmlformats.org/officeDocument/2006/relationships/slide" Target="/ppt/slides/slide3.xml" Id="R2fc9372156c84933" /><Relationship Type="http://schemas.openxmlformats.org/officeDocument/2006/relationships/slide" Target="/ppt/slides/slide4.xml" Id="Rd56d5d9c3fea4908" /><Relationship Type="http://schemas.openxmlformats.org/officeDocument/2006/relationships/slide" Target="/ppt/slides/slide5.xml" Id="R9c741c82d04d4a59" /><Relationship Type="http://schemas.openxmlformats.org/officeDocument/2006/relationships/slide" Target="/ppt/slides/slide6.xml" Id="R55b0e335c2c14c67" /><Relationship Type="http://schemas.openxmlformats.org/officeDocument/2006/relationships/slide" Target="/ppt/slides/slide7.xml" Id="Rf5c9fce08df44f27" /><Relationship Type="http://schemas.openxmlformats.org/officeDocument/2006/relationships/slide" Target="/ppt/slides/slide8.xml" Id="Rbd5207fa488d4e6b" /><Relationship Type="http://schemas.openxmlformats.org/officeDocument/2006/relationships/slide" Target="/ppt/slides/slide9.xml" Id="R8c32188634ad4aea" /><Relationship Type="http://schemas.openxmlformats.org/officeDocument/2006/relationships/slide" Target="/ppt/slides/slide10.xml" Id="R79c95bf4ef3c481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584cabbe6524bc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458c6da6d44421f" /><Relationship Type="http://schemas.openxmlformats.org/officeDocument/2006/relationships/notesMaster" Target="/ppt/notesMasters/notesMaster1.xml" Id="R9a101e1da4cf446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aaf8392113e45ab" /><Relationship Type="http://schemas.openxmlformats.org/officeDocument/2006/relationships/notesMaster" Target="/ppt/notesMasters/notesMaster1.xml" Id="R84c58003fb61497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af3e5dce85f4175" /><Relationship Type="http://schemas.openxmlformats.org/officeDocument/2006/relationships/notesMaster" Target="/ppt/notesMasters/notesMaster1.xml" Id="Rcffdabf1e107415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a4c223d24f846ba" /><Relationship Type="http://schemas.openxmlformats.org/officeDocument/2006/relationships/notesMaster" Target="/ppt/notesMasters/notesMaster1.xml" Id="R290c3d16688b43d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070d6f4e60b48ed" /><Relationship Type="http://schemas.openxmlformats.org/officeDocument/2006/relationships/notesMaster" Target="/ppt/notesMasters/notesMaster1.xml" Id="R094f681c96ee431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51fb1bdef374e89" /><Relationship Type="http://schemas.openxmlformats.org/officeDocument/2006/relationships/notesMaster" Target="/ppt/notesMasters/notesMaster1.xml" Id="Rfda2275e227d46d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af59cf50e584e36" /><Relationship Type="http://schemas.openxmlformats.org/officeDocument/2006/relationships/notesMaster" Target="/ppt/notesMasters/notesMaster1.xml" Id="R522f611158bc432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67e36466e904e1f" /><Relationship Type="http://schemas.openxmlformats.org/officeDocument/2006/relationships/notesMaster" Target="/ppt/notesMasters/notesMaster1.xml" Id="R163aeb99325240f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cdd8b9d24f14e26" /><Relationship Type="http://schemas.openxmlformats.org/officeDocument/2006/relationships/notesMaster" Target="/ppt/notesMasters/notesMaster1.xml" Id="R9531c66ad05b418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57c86c0dee34249" /><Relationship Type="http://schemas.openxmlformats.org/officeDocument/2006/relationships/notesMaster" Target="/ppt/notesMasters/notesMaster1.xml" Id="R84740cce1b8b4db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https://monkeylead.ru/services/ai-seo . Услуга: техническое SEO, страницы услуг, факты бренда, экспертные материалы и мониторинг. GEO здесь означает видимость в генеративных ответах, не региональное продвижение. Цель привлечения и рассмотрения компании не является гарантией конкретного ранжирования или рекомендации.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https://monkeylead.ru/cases/metal-products-b2b . Слева пример вопроса потенциального покупателя, предложенный владельцем MonkeyLead, не частотность Wordstat и не наблюдавшийся запрос к Алисе. Справа точная цитата из опубликованного кейса: «запустили и масштабировали Яндекс.Директ под коммерческие B2B-запросы». Кейс также подтверждает интеграцию с CRM и работу с отделом продаж. Это опыт платной лидогенерации для производителя металлоизделий, не SEO/GEO-кейс. Ссылка на кейс не доказывает индексацию или цитирование ИИ.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https://monkeylead.ru/cases/zapo-ecommerce-platform ; https://zapo.ru/ . Собственный автомаркет группы MonkeyLead; кейс подтверждает разработку операционной системы от поиска детали и заказа до поставщика и доставки. По явному запросу владельца вместо GRITERRA показан желаемый сценарий: вопрос о совместимости стартера или генератора и рекомендация предложения ZAPO.RU в ответе Алисы. Обе реплики иллюстративные, не запись реального диалога и не достигнутый результат GEO. Конкретные автомобили, артикулы, совместимость, цены и наличие не выдумываются. Для такого источника предлагается подготовить подтверждённую применяемость по VIN/FRAME и комплектации, артикулы, аналоги и актуальное товарное предложение. Это состав будущей работы, не утверждение о проверенной полноте текущих данных ZAPO.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https://monkeylead.ru/services/ai-seo . Состав продукта включает аудит, карту спроса, факты компании, экспертный контент, техническую базу и мониторинг. Представленные результаты работ являются предлагаемым составом будущего проекта, а не обещанием всех работ для каждого бюджета. Объем и ответственность за внедрение согласуются заранее.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https://monkeylead.ru/services/ai-seo . Предлагаемая карта содержания для одной услуги. Это схема работы, не готовый результат проекта. Отдельная страница нужна только при самостоятельном вопросе и достаточном содержании. Внешние подтверждения должны быть реальными; отзывы, авторы и проекты не придумываются.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https://yandex.ru/support/webmaster/ru/alice ; https://yandex.ru/support/webmaster/ru/epos ; https://developers.google.com/search/docs/appearance/ai-features . Яндекс: Алиса использует поисковые источники; важны релевантность, экспертность, полезность, оригинальность и содержательность. Google: для AI Overviews/AI Mode сохраняется SEO-база, страницы должны быть индексируемыми и допущенными к сниппетам; специальных AI-файлов и особой schema.org не требуется. Это разные источники, требования Google не приписываются Яндексу. Подписи внизу ведут на документацию. GEO расшифровано как видимость в генеративных ответах. Не гарантируются обход, индексация, цитирование и рекомендация.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https://monkeylead.ru/services/ai-seo ; https://yandex.ru/support/webmaster/ru/service/alice-answers ; https://developers.google.com/search/docs/appearance/ai-features . Предлагаемые отдельные показатели: органическая видимость, обращения с установленным источником, цитирование URL, упоминание бренда, рекомендация исполнителя. Это план наблюдения, не текущая статистика MonkeyLead. Отчёт Яндекса «Видимость сайта в Алисе AI» касается Алисы AI в Поиске и ограниченной выборки запросов. Доступность данных проверяется. Нет единого синтетического GEO-балла. Рост видимости сам по себе не доказывает рост обращений и продаж.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https://yandex.ru/support/webmaster/ru/service/alice-answers ; https://yandex.ru/support/webmaster/ru/alice . Предлагаемый протокол контроля, не выполненный эксперимент. Точные вопросы, поверхность, период, регион и настройки сессии фиксируются. Алиса AI в Поиске, отдельный диалог и голосовой сценарий проверяются отдельно. Одинаковый вопрос может дать разные ответы во времени и при персонализации. Ограничение выборки нельзя игнорировать. Если данных Вебмастера недостаточно, отсутствие отчёта не доказывает отсутствие всех упоминаний.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https://monkeylead.ru/services/ai-seo . Возможен ограниченный старт с приоритетной услуги. Не всем сайтам требуется переделка. Аудит, внедрение и координация с текущим подрядчиком согласуются по зоне ответственности. При отсутствии готовых кейсов используются реальные материалы и экспертные ответы без выдуманных результатов. Стоимость, срок, объем и критерии этапа согласуются по вводным, сроки органического роста не обещаются.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https://monkeylead.ru/services/ai-seo#service-landing-contact . Основное действие: прислать сайт, приоритетную услугу и вопросы покупателей. Результат уточнения: первый участок работ, состав, срок и стоимость, критерии проверки. Все этапы бесплатными не называются. Официальные контакты проверены на странице услуги: https://t.me/monkeylead_bot ; https://max.ru/id720206359451_bot ; mail@monkeylead.ru ; +7 (499) 325-38-65.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1c22937d69418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332a2c0719d4283" /><Relationship Type="http://schemas.openxmlformats.org/officeDocument/2006/relationships/slideLayout" Target="/ppt/slideLayouts/slideLayout1.xml" Id="Rf5dd928d384a4b2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5dd928d384a4b2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79498335a44011" /><Relationship Type="http://schemas.openxmlformats.org/officeDocument/2006/relationships/notesSlide" Target="/ppt/notesSlides/notesSlide1.xml" Id="Rd94606c79a77481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9bf1933943469b" /><Relationship Type="http://schemas.openxmlformats.org/officeDocument/2006/relationships/hyperlink" Target="https://monkeylead.ru/cases/metal-products-b2b" TargetMode="External" Id="Rd0ed4b98944140f4" /><Relationship Type="http://schemas.openxmlformats.org/officeDocument/2006/relationships/notesSlide" Target="/ppt/notesSlides/notesSlide2.xml" Id="R6ce54c49556a44c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fc3da5989f4325" /><Relationship Type="http://schemas.openxmlformats.org/officeDocument/2006/relationships/hyperlink" Target="https://monkeylead.ru/cases/zapo-ecommerce-platform" TargetMode="External" Id="R3aba771b5dab4f6e" /><Relationship Type="http://schemas.openxmlformats.org/officeDocument/2006/relationships/notesSlide" Target="/ppt/notesSlides/notesSlide3.xml" Id="R04ec239d200648c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bc50119d114a58" /><Relationship Type="http://schemas.openxmlformats.org/officeDocument/2006/relationships/hyperlink" Target="https://monkeylead.ru/services/ai-seo" TargetMode="External" Id="R05bbb30010514bbb" /><Relationship Type="http://schemas.openxmlformats.org/officeDocument/2006/relationships/notesSlide" Target="/ppt/notesSlides/notesSlide4.xml" Id="Rc084689cdf644ad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7c11f82c234cfc" /><Relationship Type="http://schemas.openxmlformats.org/officeDocument/2006/relationships/notesSlide" Target="/ppt/notesSlides/notesSlide5.xml" Id="R992025b7fa104d4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43d6b9b3464b30" /><Relationship Type="http://schemas.openxmlformats.org/officeDocument/2006/relationships/hyperlink" Target="https://yandex.ru/support/webmaster/ru/alice" TargetMode="External" Id="R4e773f35c5f649cb" /><Relationship Type="http://schemas.openxmlformats.org/officeDocument/2006/relationships/hyperlink" Target="https://developers.google.com/search/docs/appearance/ai-features" TargetMode="External" Id="Rdf81347cd3fc41af" /><Relationship Type="http://schemas.openxmlformats.org/officeDocument/2006/relationships/notesSlide" Target="/ppt/notesSlides/notesSlide6.xml" Id="R86e6f0383143476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609034078c493a" /><Relationship Type="http://schemas.openxmlformats.org/officeDocument/2006/relationships/hyperlink" Target="https://yandex.ru/support/webmaster/ru/service/alice-answers" TargetMode="External" Id="R6a8532a406944085" /><Relationship Type="http://schemas.openxmlformats.org/officeDocument/2006/relationships/notesSlide" Target="/ppt/notesSlides/notesSlide7.xml" Id="R6018edeab0964ac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f7502378b74171" /><Relationship Type="http://schemas.openxmlformats.org/officeDocument/2006/relationships/hyperlink" Target="https://yandex.ru/support/webmaster/ru/alice" TargetMode="External" Id="Re6779934aab04c5b" /><Relationship Type="http://schemas.openxmlformats.org/officeDocument/2006/relationships/notesSlide" Target="/ppt/notesSlides/notesSlide8.xml" Id="R2251ac88ce1a401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7f3851670241c9" /><Relationship Type="http://schemas.openxmlformats.org/officeDocument/2006/relationships/hyperlink" Target="https://monkeylead.ru/services/ai-seo" TargetMode="External" Id="Rd85a7892c5a14982" /><Relationship Type="http://schemas.openxmlformats.org/officeDocument/2006/relationships/notesSlide" Target="/ppt/notesSlides/notesSlide9.xml" Id="R117efbb24f3c4d9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830fb6645b46aa" /><Relationship Type="http://schemas.openxmlformats.org/officeDocument/2006/relationships/hyperlink" Target="https://monkeylead.ru/services/ai-seo#service-landing-contact" TargetMode="External" Id="R359e2fb6a31747f7" /><Relationship Type="http://schemas.openxmlformats.org/officeDocument/2006/relationships/hyperlink" Target="https://t.me/monkeylead_bot" TargetMode="External" Id="Re77892e54078404b" /><Relationship Type="http://schemas.openxmlformats.org/officeDocument/2006/relationships/hyperlink" Target="https://max.ru/id720206359451_bot" TargetMode="External" Id="R54b5fd451c1f4933" /><Relationship Type="http://schemas.openxmlformats.org/officeDocument/2006/relationships/hyperlink" Target="mailto:mail@monkeylead.ru" TargetMode="External" Id="Rd9bd2676ef53461f" /><Relationship Type="http://schemas.openxmlformats.org/officeDocument/2006/relationships/hyperlink" Target="tel:+74993253865" TargetMode="External" Id="Re7a33582815a4f07" /><Relationship Type="http://schemas.openxmlformats.org/officeDocument/2006/relationships/notesSlide" Target="/ppt/notesSlides/notesSlide10.xml" Id="Rb7116c9a8c3548e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">
            <a:extLst xmlns:a="http://schemas.openxmlformats.org/drawingml/2006/main">
              <a:ext uri="{FF2B5EF4-FFF2-40B4-BE49-F238E27FC236}">
                <a16:creationId xmlns:a16="http://schemas.microsoft.com/office/drawing/2014/main" id="{E0693744-FA54-47A3-9B02-FC41B8C3C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282552D2-546D-42D3-A063-218CE1B7B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2C83F0EB-41D7-44CC-B731-EC4FB0FDD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4F91BCC-E013-405D-A0F8-A6A02DA9D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981075"/>
            <a:ext cx="11096625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840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840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SEO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1628EB15-AB9D-4119-A345-EBF4D2B99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43150"/>
            <a:ext cx="110490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570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и видимость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570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в ответах ИИ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1D8F23E2-CAE3-4DAF-9BA3-67F84FE37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4676775"/>
            <a:ext cx="10572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0">
                <a:solidFill>
                  <a:srgbClr val="BBAEFF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BBAEFF"/>
                </a:solidFill>
                <a:latin typeface="Georgia"/>
                <a:ea typeface="Georgia"/>
                <a:cs typeface="Georgia"/>
              </a:rPr>
              <a:t>Чтобы вас находили по задаче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700" b="0">
                <a:solidFill>
                  <a:srgbClr val="BBAEFF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BBAEFF"/>
                </a:solidFill>
                <a:latin typeface="Georgia"/>
                <a:ea typeface="Georgia"/>
                <a:cs typeface="Georgia"/>
              </a:rPr>
              <a:t>и рассматривали как исполнителя.</a:t>
            </a:r>
          </a:p>
        </p:txBody>
      </p:sp>
      <p:sp>
        <p:nvSpPr>
          <p:cNvPr id="7" name="rule-6">
            <a:extLst xmlns:a="http://schemas.openxmlformats.org/drawingml/2006/main">
              <a:ext uri="{FF2B5EF4-FFF2-40B4-BE49-F238E27FC236}">
                <a16:creationId xmlns:a16="http://schemas.microsoft.com/office/drawing/2014/main" id="{07F796D6-ABB4-43D4-A4D9-B84C54948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8388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D87E8EA8-E6E8-41A1-AC50-A8B71AE26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67425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Технические исправления, страницы и экспертный контент</a:t>
            </a:r>
          </a:p>
        </p:txBody>
      </p:sp>
    </p:spTree>
    <p:extLst>
      <p:ext uri="{BB962C8B-B14F-4D97-AF65-F5344CB8AC3E}">
        <p14:creationId xmlns:p14="http://schemas.microsoft.com/office/powerpoint/2010/main" val="6725237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E4FE6586-A363-4671-A608-C51B99230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9">
            <a:extLst xmlns:a="http://schemas.openxmlformats.org/drawingml/2006/main">
              <a:ext uri="{FF2B5EF4-FFF2-40B4-BE49-F238E27FC236}">
                <a16:creationId xmlns:a16="http://schemas.microsoft.com/office/drawing/2014/main" id="{9C93560A-6C01-4117-A65E-575970F49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0">
            <a:extLst xmlns:a="http://schemas.openxmlformats.org/drawingml/2006/main">
              <a:ext uri="{FF2B5EF4-FFF2-40B4-BE49-F238E27FC236}">
                <a16:creationId xmlns:a16="http://schemas.microsoft.com/office/drawing/2014/main" id="{468783F2-38F7-490C-9A86-40730C3D9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ADA06D3-1441-4E5F-BB25-9589777FE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104900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9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Какой источник отвечает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9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на вопрос покупателя?</a:t>
            </a:r>
          </a:p>
        </p:txBody>
      </p:sp>
      <p:sp>
        <p:nvSpPr>
          <p:cNvPr id="5" name="text-11">
            <a:extLst xmlns:a="http://schemas.openxmlformats.org/drawingml/2006/main">
              <a:ext uri="{FF2B5EF4-FFF2-40B4-BE49-F238E27FC236}">
                <a16:creationId xmlns:a16="http://schemas.microsoft.com/office/drawing/2014/main" id="{45B7B912-0FEA-452B-9343-1F0698313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47950"/>
            <a:ext cx="483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ПРИМЕР ВОПРОСА</a:t>
            </a:r>
          </a:p>
        </p:txBody>
      </p:sp>
      <p:sp>
        <p:nvSpPr>
          <p:cNvPr id="6" name="text-12">
            <a:extLst xmlns:a="http://schemas.openxmlformats.org/drawingml/2006/main">
              <a:ext uri="{FF2B5EF4-FFF2-40B4-BE49-F238E27FC236}">
                <a16:creationId xmlns:a16="http://schemas.microsoft.com/office/drawing/2014/main" id="{4B1EB933-0FC2-46BE-A75B-FEDE0DB37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00400"/>
            <a:ext cx="50482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850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«Где взять заявки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850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на производство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850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металлоконструкций?»</a:t>
            </a:r>
          </a:p>
        </p:txBody>
      </p:sp>
      <p:sp>
        <p:nvSpPr>
          <p:cNvPr id="7" name="text-13">
            <a:extLst xmlns:a="http://schemas.openxmlformats.org/drawingml/2006/main">
              <a:ext uri="{FF2B5EF4-FFF2-40B4-BE49-F238E27FC236}">
                <a16:creationId xmlns:a16="http://schemas.microsoft.com/office/drawing/2014/main" id="{13D22EE1-4210-407B-96A2-FA125805B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647950"/>
            <a:ext cx="52292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КЕЙС MONKEYLEAD / МЕТАЛЛОИЗДЕЛИЯ</a:t>
            </a:r>
          </a:p>
        </p:txBody>
      </p:sp>
      <p:sp>
        <p:nvSpPr>
          <p:cNvPr id="8" name="text-14">
            <a:extLst xmlns:a="http://schemas.openxmlformats.org/drawingml/2006/main">
              <a:ext uri="{FF2B5EF4-FFF2-40B4-BE49-F238E27FC236}">
                <a16:creationId xmlns:a16="http://schemas.microsoft.com/office/drawing/2014/main" id="{E9F53BDE-DE60-4027-A023-D98396240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3171825"/>
            <a:ext cx="52292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«запустили и масштабировали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Яндекс.Директ под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коммерческие B2B-запросы»</a:t>
            </a:r>
          </a:p>
        </p:txBody>
      </p:sp>
      <p:sp>
        <p:nvSpPr>
          <p:cNvPr id="9" name="text-15">
            <a:extLst xmlns:a="http://schemas.openxmlformats.org/drawingml/2006/main">
              <a:ext uri="{FF2B5EF4-FFF2-40B4-BE49-F238E27FC236}">
                <a16:creationId xmlns:a16="http://schemas.microsoft.com/office/drawing/2014/main" id="{42ED118B-1F97-49DB-A3BB-E4D37E289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829175"/>
            <a:ext cx="52292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В разборе есть контекст производства,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интеграция с CRM и работа с продажами.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Это даёт основания оценить опыт команды.</a:t>
            </a:r>
          </a:p>
        </p:txBody>
      </p:sp>
      <p:sp>
        <p:nvSpPr>
          <p:cNvPr id="10" name="text-16">
            <a:extLst xmlns:a="http://schemas.openxmlformats.org/drawingml/2006/main">
              <a:ext uri="{FF2B5EF4-FFF2-40B4-BE49-F238E27FC236}">
                <a16:creationId xmlns:a16="http://schemas.microsoft.com/office/drawing/2014/main" id="{9B756E5E-6955-46B4-9D9C-56352193B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d0ed4b98944140f4"/>
              </a:rPr>
              <a:t>Фрагмент опубликованного кейса. Опыт лидогенерации, а не результат SEO или GEO.</a:t>
            </a:r>
          </a:p>
        </p:txBody>
      </p:sp>
    </p:spTree>
    <p:extLst>
      <p:ext uri="{BB962C8B-B14F-4D97-AF65-F5344CB8AC3E}">
        <p14:creationId xmlns:p14="http://schemas.microsoft.com/office/powerpoint/2010/main" val="7517364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17">
            <a:extLst xmlns:a="http://schemas.openxmlformats.org/drawingml/2006/main">
              <a:ext uri="{FF2B5EF4-FFF2-40B4-BE49-F238E27FC236}">
                <a16:creationId xmlns:a16="http://schemas.microsoft.com/office/drawing/2014/main" id="{E54DDF34-34F3-48C6-A8E2-A2ED9AF69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18">
            <a:extLst xmlns:a="http://schemas.openxmlformats.org/drawingml/2006/main">
              <a:ext uri="{FF2B5EF4-FFF2-40B4-BE49-F238E27FC236}">
                <a16:creationId xmlns:a16="http://schemas.microsoft.com/office/drawing/2014/main" id="{30D59F7B-1524-48FF-936D-B0BC519B4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9">
            <a:extLst xmlns:a="http://schemas.openxmlformats.org/drawingml/2006/main">
              <a:ext uri="{FF2B5EF4-FFF2-40B4-BE49-F238E27FC236}">
                <a16:creationId xmlns:a16="http://schemas.microsoft.com/office/drawing/2014/main" id="{24B0477E-A4D5-40DB-BB74-9F5623C8F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-20">
            <a:extLst xmlns:a="http://schemas.openxmlformats.org/drawingml/2006/main">
              <a:ext uri="{FF2B5EF4-FFF2-40B4-BE49-F238E27FC236}">
                <a16:creationId xmlns:a16="http://schemas.microsoft.com/office/drawing/2014/main" id="{C8F641DE-CC4E-4833-A4FE-C42A665D6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71550"/>
            <a:ext cx="1104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ZAPO.RU / СОБСТВЕННЫЙ АВТОМАРКЕТ</a:t>
            </a:r>
          </a:p>
        </p:txBody>
      </p:sp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11A6113-EA4C-4B7C-A0AA-EB0FCA134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76375"/>
            <a:ext cx="11049000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9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Подбор запчасти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9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с переходом на ZAPO.RU</a:t>
            </a:r>
          </a:p>
        </p:txBody>
      </p:sp>
      <p:sp>
        <p:nvSpPr>
          <p:cNvPr id="6" name="text-21">
            <a:extLst xmlns:a="http://schemas.openxmlformats.org/drawingml/2006/main">
              <a:ext uri="{FF2B5EF4-FFF2-40B4-BE49-F238E27FC236}">
                <a16:creationId xmlns:a16="http://schemas.microsoft.com/office/drawing/2014/main" id="{8FCC9F37-9FA4-4871-9534-911626142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14675"/>
            <a:ext cx="51720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ВОПРОС ПОКУПАТЕЛЯ</a:t>
            </a:r>
          </a:p>
        </p:txBody>
      </p:sp>
      <p:sp>
        <p:nvSpPr>
          <p:cNvPr id="7" name="text-22">
            <a:extLst xmlns:a="http://schemas.openxmlformats.org/drawingml/2006/main">
              <a:ext uri="{FF2B5EF4-FFF2-40B4-BE49-F238E27FC236}">
                <a16:creationId xmlns:a16="http://schemas.microsoft.com/office/drawing/2014/main" id="{7798EE47-DA26-4B8F-9730-CAFC98D0C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29025"/>
            <a:ext cx="51720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«Какой стартер или генератор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325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подойдёт к моей машине?»</a:t>
            </a:r>
          </a:p>
        </p:txBody>
      </p:sp>
      <p:sp>
        <p:nvSpPr>
          <p:cNvPr id="8" name="text-23">
            <a:extLst xmlns:a="http://schemas.openxmlformats.org/drawingml/2006/main">
              <a:ext uri="{FF2B5EF4-FFF2-40B4-BE49-F238E27FC236}">
                <a16:creationId xmlns:a16="http://schemas.microsoft.com/office/drawing/2014/main" id="{198CA2B2-E622-4E14-B675-B69897581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114675"/>
            <a:ext cx="51720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ЦЕЛЕВОЙ СЦЕНАРИЙ ОТВЕТА АЛИСЫ</a:t>
            </a:r>
          </a:p>
        </p:txBody>
      </p:sp>
      <p:sp>
        <p:nvSpPr>
          <p:cNvPr id="9" name="text-24">
            <a:extLst xmlns:a="http://schemas.openxmlformats.org/drawingml/2006/main">
              <a:ext uri="{FF2B5EF4-FFF2-40B4-BE49-F238E27FC236}">
                <a16:creationId xmlns:a16="http://schemas.microsoft.com/office/drawing/2014/main" id="{1E20AC11-E2C2-48E4-95EB-C2F19BDF5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619500"/>
            <a:ext cx="5172075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«Эта деталь подходит к вашей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комплектации. Купить её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можно на ZAPO.RU»</a:t>
            </a:r>
          </a:p>
        </p:txBody>
      </p:sp>
      <p:sp>
        <p:nvSpPr>
          <p:cNvPr id="10" name="rule-25">
            <a:extLst xmlns:a="http://schemas.openxmlformats.org/drawingml/2006/main">
              <a:ext uri="{FF2B5EF4-FFF2-40B4-BE49-F238E27FC236}">
                <a16:creationId xmlns:a16="http://schemas.microsoft.com/office/drawing/2014/main" id="{4FF7FB9C-3907-462F-977F-92C7A1784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244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1" name="text-26">
            <a:extLst xmlns:a="http://schemas.openxmlformats.org/drawingml/2006/main">
              <a:ext uri="{FF2B5EF4-FFF2-40B4-BE49-F238E27FC236}">
                <a16:creationId xmlns:a16="http://schemas.microsoft.com/office/drawing/2014/main" id="{FF4E1018-85A7-41E9-841F-D3D6C7050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91125"/>
            <a:ext cx="1104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Что подготовим для такого ответа</a:t>
            </a:r>
          </a:p>
        </p:txBody>
      </p:sp>
      <p:sp>
        <p:nvSpPr>
          <p:cNvPr id="12" name="text-27">
            <a:extLst xmlns:a="http://schemas.openxmlformats.org/drawingml/2006/main">
              <a:ext uri="{FF2B5EF4-FFF2-40B4-BE49-F238E27FC236}">
                <a16:creationId xmlns:a16="http://schemas.microsoft.com/office/drawing/2014/main" id="{1470376C-BBF0-4785-BF80-136C5598E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29275"/>
            <a:ext cx="11049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Проверенную применяемость по VIN/FRAME и комплектации.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Артикулы, аналоги и актуальное товарное предложение на ZAPO.RU.</a:t>
            </a:r>
          </a:p>
        </p:txBody>
      </p:sp>
      <p:sp>
        <p:nvSpPr>
          <p:cNvPr id="13" name="text-28">
            <a:extLst xmlns:a="http://schemas.openxmlformats.org/drawingml/2006/main">
              <a:ext uri="{FF2B5EF4-FFF2-40B4-BE49-F238E27FC236}">
                <a16:creationId xmlns:a16="http://schemas.microsoft.com/office/drawing/2014/main" id="{AAE5C480-6407-43E9-A988-B7C55148B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3aba771b5dab4f6e"/>
              </a:rPr>
              <a:t>Пример желаемого ответа. Реальная рекомендация Алисы не подтверждена. Кейс ZAPO.RU.</a:t>
            </a:r>
          </a:p>
        </p:txBody>
      </p:sp>
    </p:spTree>
    <p:extLst>
      <p:ext uri="{BB962C8B-B14F-4D97-AF65-F5344CB8AC3E}">
        <p14:creationId xmlns:p14="http://schemas.microsoft.com/office/powerpoint/2010/main" val="8897060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29">
            <a:extLst xmlns:a="http://schemas.openxmlformats.org/drawingml/2006/main">
              <a:ext uri="{FF2B5EF4-FFF2-40B4-BE49-F238E27FC236}">
                <a16:creationId xmlns:a16="http://schemas.microsoft.com/office/drawing/2014/main" id="{7C7FA221-ED04-4604-8A82-EA37AB951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30">
            <a:extLst xmlns:a="http://schemas.openxmlformats.org/drawingml/2006/main">
              <a:ext uri="{FF2B5EF4-FFF2-40B4-BE49-F238E27FC236}">
                <a16:creationId xmlns:a16="http://schemas.microsoft.com/office/drawing/2014/main" id="{6AAA55BD-6DAD-45A3-9453-3AE547CAB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31">
            <a:extLst xmlns:a="http://schemas.openxmlformats.org/drawingml/2006/main">
              <a:ext uri="{FF2B5EF4-FFF2-40B4-BE49-F238E27FC236}">
                <a16:creationId xmlns:a16="http://schemas.microsoft.com/office/drawing/2014/main" id="{9ABE6878-0027-46B7-A771-37E5AE0E1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1512F70-D096-462C-A7EA-7B4F75CFD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05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Что команда меняет на сайте</a:t>
            </a:r>
          </a:p>
        </p:txBody>
      </p:sp>
      <p:sp>
        <p:nvSpPr>
          <p:cNvPr id="5" name="text-32">
            <a:extLst xmlns:a="http://schemas.openxmlformats.org/drawingml/2006/main">
              <a:ext uri="{FF2B5EF4-FFF2-40B4-BE49-F238E27FC236}">
                <a16:creationId xmlns:a16="http://schemas.microsoft.com/office/drawing/2014/main" id="{A3B7D500-12CC-40BD-8631-7BEBCF660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76475"/>
            <a:ext cx="33051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Техническая база</a:t>
            </a:r>
          </a:p>
        </p:txBody>
      </p:sp>
      <p:sp>
        <p:nvSpPr>
          <p:cNvPr id="6" name="text-33">
            <a:extLst xmlns:a="http://schemas.openxmlformats.org/drawingml/2006/main">
              <a:ext uri="{FF2B5EF4-FFF2-40B4-BE49-F238E27FC236}">
                <a16:creationId xmlns:a16="http://schemas.microsoft.com/office/drawing/2014/main" id="{0297944B-FEF3-4A2F-BF9D-10A42B87A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76475"/>
            <a:ext cx="7334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Исправляем барьеры обхода, дубли и перелинковку.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Проверяем важные страницы и их индексацию.</a:t>
            </a:r>
          </a:p>
        </p:txBody>
      </p:sp>
      <p:sp>
        <p:nvSpPr>
          <p:cNvPr id="7" name="rule-34">
            <a:extLst xmlns:a="http://schemas.openxmlformats.org/drawingml/2006/main">
              <a:ext uri="{FF2B5EF4-FFF2-40B4-BE49-F238E27FC236}">
                <a16:creationId xmlns:a16="http://schemas.microsoft.com/office/drawing/2014/main" id="{AD44DFF3-DD21-4C64-BF80-1FE5A1EBA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956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8" name="text-35">
            <a:extLst xmlns:a="http://schemas.openxmlformats.org/drawingml/2006/main">
              <a:ext uri="{FF2B5EF4-FFF2-40B4-BE49-F238E27FC236}">
                <a16:creationId xmlns:a16="http://schemas.microsoft.com/office/drawing/2014/main" id="{2664E0EA-A38D-46A6-8F6F-D6881C7E7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09925"/>
            <a:ext cx="33051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Страницы под спрос</a:t>
            </a:r>
          </a:p>
        </p:txBody>
      </p:sp>
      <p:sp>
        <p:nvSpPr>
          <p:cNvPr id="9" name="text-36">
            <a:extLst xmlns:a="http://schemas.openxmlformats.org/drawingml/2006/main">
              <a:ext uri="{FF2B5EF4-FFF2-40B4-BE49-F238E27FC236}">
                <a16:creationId xmlns:a16="http://schemas.microsoft.com/office/drawing/2014/main" id="{3EF3E68A-3F93-48E5-AB02-56F395101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209925"/>
            <a:ext cx="7334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Собираем вопросы покупателей. Дорабатываем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страницы услуг и ответы для выбора подрядчика.</a:t>
            </a:r>
          </a:p>
        </p:txBody>
      </p:sp>
      <p:sp>
        <p:nvSpPr>
          <p:cNvPr id="10" name="rule-37">
            <a:extLst xmlns:a="http://schemas.openxmlformats.org/drawingml/2006/main">
              <a:ext uri="{FF2B5EF4-FFF2-40B4-BE49-F238E27FC236}">
                <a16:creationId xmlns:a16="http://schemas.microsoft.com/office/drawing/2014/main" id="{F5040F9C-0693-47A4-AE6A-C67991D9A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29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11" name="text-38">
            <a:extLst xmlns:a="http://schemas.openxmlformats.org/drawingml/2006/main">
              <a:ext uri="{FF2B5EF4-FFF2-40B4-BE49-F238E27FC236}">
                <a16:creationId xmlns:a16="http://schemas.microsoft.com/office/drawing/2014/main" id="{184C4B96-5085-486A-BD5E-CFF4AFF1D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43375"/>
            <a:ext cx="33051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Доказательства</a:t>
            </a:r>
          </a:p>
        </p:txBody>
      </p:sp>
      <p:sp>
        <p:nvSpPr>
          <p:cNvPr id="12" name="text-39">
            <a:extLst xmlns:a="http://schemas.openxmlformats.org/drawingml/2006/main">
              <a:ext uri="{FF2B5EF4-FFF2-40B4-BE49-F238E27FC236}">
                <a16:creationId xmlns:a16="http://schemas.microsoft.com/office/drawing/2014/main" id="{49DE2F14-E266-4E8F-ACB6-99080A9C8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143375"/>
            <a:ext cx="7334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Оформляем кейсы и опыт экспертов. Сверяем факты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о компании на сайте и во внешних источниках.</a:t>
            </a:r>
          </a:p>
        </p:txBody>
      </p:sp>
      <p:sp>
        <p:nvSpPr>
          <p:cNvPr id="13" name="rule-40">
            <a:extLst xmlns:a="http://schemas.openxmlformats.org/drawingml/2006/main">
              <a:ext uri="{FF2B5EF4-FFF2-40B4-BE49-F238E27FC236}">
                <a16:creationId xmlns:a16="http://schemas.microsoft.com/office/drawing/2014/main" id="{34826840-332E-474E-A18E-E7426B536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625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14" name="text-41">
            <a:extLst xmlns:a="http://schemas.openxmlformats.org/drawingml/2006/main">
              <a:ext uri="{FF2B5EF4-FFF2-40B4-BE49-F238E27FC236}">
                <a16:creationId xmlns:a16="http://schemas.microsoft.com/office/drawing/2014/main" id="{F61A830A-B2DE-4DD5-9751-6C1E67866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76825"/>
            <a:ext cx="33051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Контроль результата</a:t>
            </a:r>
          </a:p>
        </p:txBody>
      </p:sp>
      <p:sp>
        <p:nvSpPr>
          <p:cNvPr id="15" name="text-42">
            <a:extLst xmlns:a="http://schemas.openxmlformats.org/drawingml/2006/main">
              <a:ext uri="{FF2B5EF4-FFF2-40B4-BE49-F238E27FC236}">
                <a16:creationId xmlns:a16="http://schemas.microsoft.com/office/drawing/2014/main" id="{4FA58EEC-A06B-49F5-B4AD-AD434D4FD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076825"/>
            <a:ext cx="7334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Сохраняем исходную точку, журнал изменений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и повторные проверки по согласованным запросам.</a:t>
            </a:r>
          </a:p>
        </p:txBody>
      </p:sp>
      <p:sp>
        <p:nvSpPr>
          <p:cNvPr id="16" name="text-43">
            <a:extLst xmlns:a="http://schemas.openxmlformats.org/drawingml/2006/main">
              <a:ext uri="{FF2B5EF4-FFF2-40B4-BE49-F238E27FC236}">
                <a16:creationId xmlns:a16="http://schemas.microsoft.com/office/drawing/2014/main" id="{BD8ECAAD-DAF4-447A-9C78-343DCD28C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  <a:hlinkClick xmlns:r="http://schemas.openxmlformats.org/officeDocument/2006/relationships" r:id="R05bbb30010514bbb"/>
              </a:rPr>
              <a:t>Объём исправлений, материалов и внедрения фиксируем до начала работ.</a:t>
            </a:r>
          </a:p>
        </p:txBody>
      </p:sp>
    </p:spTree>
    <p:extLst>
      <p:ext uri="{BB962C8B-B14F-4D97-AF65-F5344CB8AC3E}">
        <p14:creationId xmlns:p14="http://schemas.microsoft.com/office/powerpoint/2010/main" val="95899449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ext-44">
            <a:extLst xmlns:a="http://schemas.openxmlformats.org/drawingml/2006/main">
              <a:ext uri="{FF2B5EF4-FFF2-40B4-BE49-F238E27FC236}">
                <a16:creationId xmlns:a16="http://schemas.microsoft.com/office/drawing/2014/main" id="{EA82EB9E-D57C-4C76-948F-B4A74B1A2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45">
            <a:extLst xmlns:a="http://schemas.openxmlformats.org/drawingml/2006/main">
              <a:ext uri="{FF2B5EF4-FFF2-40B4-BE49-F238E27FC236}">
                <a16:creationId xmlns:a16="http://schemas.microsoft.com/office/drawing/2014/main" id="{F2B2DE3A-D50B-4A54-80A8-68A25EEC1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46">
            <a:extLst xmlns:a="http://schemas.openxmlformats.org/drawingml/2006/main">
              <a:ext uri="{FF2B5EF4-FFF2-40B4-BE49-F238E27FC236}">
                <a16:creationId xmlns:a16="http://schemas.microsoft.com/office/drawing/2014/main" id="{66FF7EEA-1E1C-4C9A-AB01-A4CFDBA65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D56FEE0-E765-4F46-891C-C855BFE32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9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На сайте есть ответ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9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для каждого этапа выбора</a:t>
            </a:r>
          </a:p>
        </p:txBody>
      </p:sp>
      <p:sp>
        <p:nvSpPr>
          <p:cNvPr id="5" name="text-47">
            <a:extLst xmlns:a="http://schemas.openxmlformats.org/drawingml/2006/main">
              <a:ext uri="{FF2B5EF4-FFF2-40B4-BE49-F238E27FC236}">
                <a16:creationId xmlns:a16="http://schemas.microsoft.com/office/drawing/2014/main" id="{34813F00-6E59-424E-BB1B-85367EC55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05100"/>
            <a:ext cx="46482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Покупатель хочет понять</a:t>
            </a:r>
          </a:p>
        </p:txBody>
      </p:sp>
      <p:sp>
        <p:nvSpPr>
          <p:cNvPr id="6" name="text-48">
            <a:extLst xmlns:a="http://schemas.openxmlformats.org/drawingml/2006/main">
              <a:ext uri="{FF2B5EF4-FFF2-40B4-BE49-F238E27FC236}">
                <a16:creationId xmlns:a16="http://schemas.microsoft.com/office/drawing/2014/main" id="{6E8DE0BE-4BC8-4D8F-A0EF-5F9A1B3F6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05100"/>
            <a:ext cx="54673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Что мы готовим</a:t>
            </a:r>
          </a:p>
        </p:txBody>
      </p:sp>
      <p:sp>
        <p:nvSpPr>
          <p:cNvPr id="7" name="text-49">
            <a:extLst xmlns:a="http://schemas.openxmlformats.org/drawingml/2006/main">
              <a:ext uri="{FF2B5EF4-FFF2-40B4-BE49-F238E27FC236}">
                <a16:creationId xmlns:a16="http://schemas.microsoft.com/office/drawing/2014/main" id="{F4687FE7-FEE3-404A-B923-9EAE52F02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14700"/>
            <a:ext cx="504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Как решить задачу?</a:t>
            </a:r>
          </a:p>
        </p:txBody>
      </p:sp>
      <p:sp>
        <p:nvSpPr>
          <p:cNvPr id="8" name="text-50">
            <a:extLst xmlns:a="http://schemas.openxmlformats.org/drawingml/2006/main">
              <a:ext uri="{FF2B5EF4-FFF2-40B4-BE49-F238E27FC236}">
                <a16:creationId xmlns:a16="http://schemas.microsoft.com/office/drawing/2014/main" id="{51348116-704B-4DC6-9889-3F805E11F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352800"/>
            <a:ext cx="5467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7357FF"/>
                </a:solidFill>
                <a:latin typeface="Arial"/>
                <a:ea typeface="Arial"/>
                <a:cs typeface="Arial"/>
              </a:rPr>
              <a:t>Экспертный ответ: варианты и ограничения.</a:t>
            </a:r>
          </a:p>
        </p:txBody>
      </p:sp>
      <p:sp>
        <p:nvSpPr>
          <p:cNvPr id="9" name="rule-51">
            <a:extLst xmlns:a="http://schemas.openxmlformats.org/drawingml/2006/main">
              <a:ext uri="{FF2B5EF4-FFF2-40B4-BE49-F238E27FC236}">
                <a16:creationId xmlns:a16="http://schemas.microsoft.com/office/drawing/2014/main" id="{5414CE35-7EAC-4286-AE05-755F5474C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766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0" name="text-52">
            <a:extLst xmlns:a="http://schemas.openxmlformats.org/drawingml/2006/main">
              <a:ext uri="{FF2B5EF4-FFF2-40B4-BE49-F238E27FC236}">
                <a16:creationId xmlns:a16="http://schemas.microsoft.com/office/drawing/2014/main" id="{63EA746F-E937-48D7-9699-BC34355C3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90975"/>
            <a:ext cx="504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Подходите ли вы?</a:t>
            </a:r>
          </a:p>
        </p:txBody>
      </p:sp>
      <p:sp>
        <p:nvSpPr>
          <p:cNvPr id="11" name="text-53">
            <a:extLst xmlns:a="http://schemas.openxmlformats.org/drawingml/2006/main">
              <a:ext uri="{FF2B5EF4-FFF2-40B4-BE49-F238E27FC236}">
                <a16:creationId xmlns:a16="http://schemas.microsoft.com/office/drawing/2014/main" id="{443B6EB0-6EB7-466F-917A-9BE8F3FE2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029075"/>
            <a:ext cx="5467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7357FF"/>
                </a:solidFill>
                <a:latin typeface="Arial"/>
                <a:ea typeface="Arial"/>
                <a:cs typeface="Arial"/>
              </a:rPr>
              <a:t>Страницу услуги: состав работ и условия.</a:t>
            </a:r>
          </a:p>
        </p:txBody>
      </p:sp>
      <p:sp>
        <p:nvSpPr>
          <p:cNvPr id="12" name="rule-54">
            <a:extLst xmlns:a="http://schemas.openxmlformats.org/drawingml/2006/main">
              <a:ext uri="{FF2B5EF4-FFF2-40B4-BE49-F238E27FC236}">
                <a16:creationId xmlns:a16="http://schemas.microsoft.com/office/drawing/2014/main" id="{B56FA713-63E6-4857-8CFD-ADADBF268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5295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3" name="text-55">
            <a:extLst xmlns:a="http://schemas.openxmlformats.org/drawingml/2006/main">
              <a:ext uri="{FF2B5EF4-FFF2-40B4-BE49-F238E27FC236}">
                <a16:creationId xmlns:a16="http://schemas.microsoft.com/office/drawing/2014/main" id="{5CFC4920-09B9-4EC2-A305-21FCE2522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67250"/>
            <a:ext cx="504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Вы уже это делали?</a:t>
            </a:r>
          </a:p>
        </p:txBody>
      </p:sp>
      <p:sp>
        <p:nvSpPr>
          <p:cNvPr id="14" name="text-56">
            <a:extLst xmlns:a="http://schemas.openxmlformats.org/drawingml/2006/main">
              <a:ext uri="{FF2B5EF4-FFF2-40B4-BE49-F238E27FC236}">
                <a16:creationId xmlns:a16="http://schemas.microsoft.com/office/drawing/2014/main" id="{949A9D73-A7CA-4B4A-89FE-612F9D801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705350"/>
            <a:ext cx="5467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7357FF"/>
                </a:solidFill>
                <a:latin typeface="Arial"/>
                <a:ea typeface="Arial"/>
                <a:cs typeface="Arial"/>
              </a:rPr>
              <a:t>Кейс: контекст, действия и результат.</a:t>
            </a:r>
          </a:p>
        </p:txBody>
      </p:sp>
      <p:sp>
        <p:nvSpPr>
          <p:cNvPr id="15" name="rule-57">
            <a:extLst xmlns:a="http://schemas.openxmlformats.org/drawingml/2006/main">
              <a:ext uri="{FF2B5EF4-FFF2-40B4-BE49-F238E27FC236}">
                <a16:creationId xmlns:a16="http://schemas.microsoft.com/office/drawing/2014/main" id="{C73D4A34-C011-4FAD-837B-F28ABAE1F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292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6" name="text-58">
            <a:extLst xmlns:a="http://schemas.openxmlformats.org/drawingml/2006/main">
              <a:ext uri="{FF2B5EF4-FFF2-40B4-BE49-F238E27FC236}">
                <a16:creationId xmlns:a16="http://schemas.microsoft.com/office/drawing/2014/main" id="{2E943F10-EFF0-4D8D-A163-3AFE97350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43525"/>
            <a:ext cx="504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Можно ли вам доверять?</a:t>
            </a:r>
          </a:p>
        </p:txBody>
      </p:sp>
      <p:sp>
        <p:nvSpPr>
          <p:cNvPr id="17" name="text-59">
            <a:extLst xmlns:a="http://schemas.openxmlformats.org/drawingml/2006/main">
              <a:ext uri="{FF2B5EF4-FFF2-40B4-BE49-F238E27FC236}">
                <a16:creationId xmlns:a16="http://schemas.microsoft.com/office/drawing/2014/main" id="{1FA2BA95-B72D-459B-9BA4-5CCAA71AD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5381625"/>
            <a:ext cx="5467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7357FF"/>
                </a:solidFill>
                <a:latin typeface="Arial"/>
                <a:ea typeface="Arial"/>
                <a:cs typeface="Arial"/>
              </a:rPr>
              <a:t>Факты о компании, авторах и подтверждения.</a:t>
            </a:r>
          </a:p>
        </p:txBody>
      </p:sp>
      <p:sp>
        <p:nvSpPr>
          <p:cNvPr id="18" name="text-60">
            <a:extLst xmlns:a="http://schemas.openxmlformats.org/drawingml/2006/main">
              <a:ext uri="{FF2B5EF4-FFF2-40B4-BE49-F238E27FC236}">
                <a16:creationId xmlns:a16="http://schemas.microsoft.com/office/drawing/2014/main" id="{95B96EE8-899A-4CB0-8EEA-A57B40EE9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Карта содержания. Полезные существующие страницы сохраняем и дорабатываем.</a:t>
            </a:r>
          </a:p>
        </p:txBody>
      </p:sp>
    </p:spTree>
    <p:extLst>
      <p:ext uri="{BB962C8B-B14F-4D97-AF65-F5344CB8AC3E}">
        <p14:creationId xmlns:p14="http://schemas.microsoft.com/office/powerpoint/2010/main" val="45641450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61">
            <a:extLst xmlns:a="http://schemas.openxmlformats.org/drawingml/2006/main">
              <a:ext uri="{FF2B5EF4-FFF2-40B4-BE49-F238E27FC236}">
                <a16:creationId xmlns:a16="http://schemas.microsoft.com/office/drawing/2014/main" id="{815DB9D8-8928-4324-960F-F86157FD5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62">
            <a:extLst xmlns:a="http://schemas.openxmlformats.org/drawingml/2006/main">
              <a:ext uri="{FF2B5EF4-FFF2-40B4-BE49-F238E27FC236}">
                <a16:creationId xmlns:a16="http://schemas.microsoft.com/office/drawing/2014/main" id="{CEBDA716-7516-49C8-892C-5EEF8676D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63">
            <a:extLst xmlns:a="http://schemas.openxmlformats.org/drawingml/2006/main">
              <a:ext uri="{FF2B5EF4-FFF2-40B4-BE49-F238E27FC236}">
                <a16:creationId xmlns:a16="http://schemas.microsoft.com/office/drawing/2014/main" id="{513D284B-EA66-4A75-87A0-3046E5CD6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75EE437-4596-4D83-84E7-A156427DB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9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SEO и GEO работают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9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на общей поисковой базе</a:t>
            </a:r>
          </a:p>
        </p:txBody>
      </p:sp>
      <p:sp>
        <p:nvSpPr>
          <p:cNvPr id="5" name="text-64">
            <a:extLst xmlns:a="http://schemas.openxmlformats.org/drawingml/2006/main">
              <a:ext uri="{FF2B5EF4-FFF2-40B4-BE49-F238E27FC236}">
                <a16:creationId xmlns:a16="http://schemas.microsoft.com/office/drawing/2014/main" id="{7E7B76AD-4A98-493E-9A0A-C47EFC1A6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47950"/>
            <a:ext cx="11049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BBAEF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BBAEFF"/>
                </a:solidFill>
                <a:latin typeface="Arial"/>
                <a:ea typeface="Arial"/>
                <a:cs typeface="Arial"/>
              </a:rPr>
              <a:t>GEO: работа над видимостью в генеративных ответах.</a:t>
            </a:r>
          </a:p>
        </p:txBody>
      </p:sp>
      <p:sp>
        <p:nvSpPr>
          <p:cNvPr id="6" name="text-65">
            <a:extLst xmlns:a="http://schemas.openxmlformats.org/drawingml/2006/main">
              <a:ext uri="{FF2B5EF4-FFF2-40B4-BE49-F238E27FC236}">
                <a16:creationId xmlns:a16="http://schemas.microsoft.com/office/drawing/2014/main" id="{C4EE5D73-CC8B-46A6-904F-AA2CB1BB9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00450"/>
            <a:ext cx="509587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Яндекс и Алиса AI</a:t>
            </a:r>
          </a:p>
        </p:txBody>
      </p:sp>
      <p:sp>
        <p:nvSpPr>
          <p:cNvPr id="7" name="text-66">
            <a:extLst xmlns:a="http://schemas.openxmlformats.org/drawingml/2006/main">
              <a:ext uri="{FF2B5EF4-FFF2-40B4-BE49-F238E27FC236}">
                <a16:creationId xmlns:a16="http://schemas.microsoft.com/office/drawing/2014/main" id="{87D8CEA1-00FA-468E-BAFC-75DFEE05F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95775"/>
            <a:ext cx="5229225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Поисковая видимость и содержание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страницы помогают ей стать источником.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Ответ формирует внешняя система.</a:t>
            </a:r>
          </a:p>
        </p:txBody>
      </p:sp>
      <p:sp>
        <p:nvSpPr>
          <p:cNvPr id="8" name="text-67">
            <a:extLst xmlns:a="http://schemas.openxmlformats.org/drawingml/2006/main">
              <a:ext uri="{FF2B5EF4-FFF2-40B4-BE49-F238E27FC236}">
                <a16:creationId xmlns:a16="http://schemas.microsoft.com/office/drawing/2014/main" id="{FC55AC33-E51D-4409-9368-3C2FA436A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600450"/>
            <a:ext cx="517207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Google: AI Overviews и AI Mode</a:t>
            </a:r>
          </a:p>
        </p:txBody>
      </p:sp>
      <p:sp>
        <p:nvSpPr>
          <p:cNvPr id="9" name="text-68">
            <a:extLst xmlns:a="http://schemas.openxmlformats.org/drawingml/2006/main">
              <a:ext uri="{FF2B5EF4-FFF2-40B4-BE49-F238E27FC236}">
                <a16:creationId xmlns:a16="http://schemas.microsoft.com/office/drawing/2014/main" id="{2927BA82-4CA2-47A4-93BD-B0CE9EB23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4295775"/>
            <a:ext cx="5172075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Нужна доступная поиску страница.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Специальная «ИИ-разметка»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для включения не требуется.</a:t>
            </a:r>
          </a:p>
        </p:txBody>
      </p:sp>
      <p:sp>
        <p:nvSpPr>
          <p:cNvPr id="10" name="text-69">
            <a:extLst xmlns:a="http://schemas.openxmlformats.org/drawingml/2006/main">
              <a:ext uri="{FF2B5EF4-FFF2-40B4-BE49-F238E27FC236}">
                <a16:creationId xmlns:a16="http://schemas.microsoft.com/office/drawing/2014/main" id="{16981279-FB31-4E3B-B68A-F55013A4F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91200"/>
            <a:ext cx="1104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FAQ, schema.org и llms.txt сами по себе не гарантируют рекомендацию.</a:t>
            </a:r>
          </a:p>
        </p:txBody>
      </p:sp>
      <p:sp>
        <p:nvSpPr>
          <p:cNvPr id="11" name="text-70">
            <a:extLst xmlns:a="http://schemas.openxmlformats.org/drawingml/2006/main">
              <a:ext uri="{FF2B5EF4-FFF2-40B4-BE49-F238E27FC236}">
                <a16:creationId xmlns:a16="http://schemas.microsoft.com/office/drawing/2014/main" id="{CBD6AD6C-56A0-4910-B107-8E223603F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81750"/>
            <a:ext cx="43338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  <a:hlinkClick xmlns:r="http://schemas.openxmlformats.org/officeDocument/2006/relationships" r:id="R4e773f35c5f649cb"/>
              </a:rPr>
              <a:t>Как отвечает Алиса AI</a:t>
            </a:r>
          </a:p>
        </p:txBody>
      </p:sp>
      <p:sp>
        <p:nvSpPr>
          <p:cNvPr id="12" name="text-71">
            <a:extLst xmlns:a="http://schemas.openxmlformats.org/drawingml/2006/main">
              <a:ext uri="{FF2B5EF4-FFF2-40B4-BE49-F238E27FC236}">
                <a16:creationId xmlns:a16="http://schemas.microsoft.com/office/drawing/2014/main" id="{A2E204F1-056C-43EB-8341-8D748DBA9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6381750"/>
            <a:ext cx="46196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  <a:hlinkClick xmlns:r="http://schemas.openxmlformats.org/officeDocument/2006/relationships" r:id="Rdf81347cd3fc41af"/>
              </a:rPr>
              <a:t>Требования Google к AI-функциям</a:t>
            </a:r>
          </a:p>
        </p:txBody>
      </p:sp>
    </p:spTree>
    <p:extLst>
      <p:ext uri="{BB962C8B-B14F-4D97-AF65-F5344CB8AC3E}">
        <p14:creationId xmlns:p14="http://schemas.microsoft.com/office/powerpoint/2010/main" val="1818558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text-72">
            <a:extLst xmlns:a="http://schemas.openxmlformats.org/drawingml/2006/main">
              <a:ext uri="{FF2B5EF4-FFF2-40B4-BE49-F238E27FC236}">
                <a16:creationId xmlns:a16="http://schemas.microsoft.com/office/drawing/2014/main" id="{8FE6E6A8-1EC1-45EF-83CF-033E990CC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73">
            <a:extLst xmlns:a="http://schemas.openxmlformats.org/drawingml/2006/main">
              <a:ext uri="{FF2B5EF4-FFF2-40B4-BE49-F238E27FC236}">
                <a16:creationId xmlns:a16="http://schemas.microsoft.com/office/drawing/2014/main" id="{B63B9635-DD59-4413-A0AC-BFBA7B8B0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74">
            <a:extLst xmlns:a="http://schemas.openxmlformats.org/drawingml/2006/main">
              <a:ext uri="{FF2B5EF4-FFF2-40B4-BE49-F238E27FC236}">
                <a16:creationId xmlns:a16="http://schemas.microsoft.com/office/drawing/2014/main" id="{84E14967-3A5D-4611-916F-2D4D650AD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BE89224-CF56-4987-86E7-301596854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1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Что будет видно в отчёте</a:t>
            </a:r>
          </a:p>
        </p:txBody>
      </p:sp>
      <p:sp>
        <p:nvSpPr>
          <p:cNvPr id="5" name="text-75">
            <a:extLst xmlns:a="http://schemas.openxmlformats.org/drawingml/2006/main">
              <a:ext uri="{FF2B5EF4-FFF2-40B4-BE49-F238E27FC236}">
                <a16:creationId xmlns:a16="http://schemas.microsoft.com/office/drawing/2014/main" id="{01528C95-618F-4B91-8A59-DB5B946A8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3619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Видимость в поиске</a:t>
            </a:r>
          </a:p>
        </p:txBody>
      </p:sp>
      <p:sp>
        <p:nvSpPr>
          <p:cNvPr id="6" name="text-76">
            <a:extLst xmlns:a="http://schemas.openxmlformats.org/drawingml/2006/main">
              <a:ext uri="{FF2B5EF4-FFF2-40B4-BE49-F238E27FC236}">
                <a16:creationId xmlns:a16="http://schemas.microsoft.com/office/drawing/2014/main" id="{304B7DFF-9A53-4009-A526-55B58E7C2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257425"/>
            <a:ext cx="716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 каким запросам показываются важные страницы.</a:t>
            </a:r>
          </a:p>
        </p:txBody>
      </p:sp>
      <p:sp>
        <p:nvSpPr>
          <p:cNvPr id="7" name="rule-77">
            <a:extLst xmlns:a="http://schemas.openxmlformats.org/drawingml/2006/main">
              <a:ext uri="{FF2B5EF4-FFF2-40B4-BE49-F238E27FC236}">
                <a16:creationId xmlns:a16="http://schemas.microsoft.com/office/drawing/2014/main" id="{58D110C8-58D8-4613-A456-CDE7BDA9D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8" name="text-78">
            <a:extLst xmlns:a="http://schemas.openxmlformats.org/drawingml/2006/main">
              <a:ext uri="{FF2B5EF4-FFF2-40B4-BE49-F238E27FC236}">
                <a16:creationId xmlns:a16="http://schemas.microsoft.com/office/drawing/2014/main" id="{0E8AFF12-FF61-443D-BF9D-CF2A78809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62275"/>
            <a:ext cx="3619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Органические обращения</a:t>
            </a:r>
          </a:p>
        </p:txBody>
      </p:sp>
      <p:sp>
        <p:nvSpPr>
          <p:cNvPr id="9" name="text-79">
            <a:extLst xmlns:a="http://schemas.openxmlformats.org/drawingml/2006/main">
              <a:ext uri="{FF2B5EF4-FFF2-40B4-BE49-F238E27FC236}">
                <a16:creationId xmlns:a16="http://schemas.microsoft.com/office/drawing/2014/main" id="{98EC52F2-97C7-41AF-9C18-EF52D3941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981325"/>
            <a:ext cx="716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Обращения из поиска с подтверждённым источником.</a:t>
            </a:r>
          </a:p>
        </p:txBody>
      </p:sp>
      <p:sp>
        <p:nvSpPr>
          <p:cNvPr id="10" name="rule-80">
            <a:extLst xmlns:a="http://schemas.openxmlformats.org/drawingml/2006/main">
              <a:ext uri="{FF2B5EF4-FFF2-40B4-BE49-F238E27FC236}">
                <a16:creationId xmlns:a16="http://schemas.microsoft.com/office/drawing/2014/main" id="{1108F700-B471-472E-BCAC-4744A30D9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814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1" name="text-81">
            <a:extLst xmlns:a="http://schemas.openxmlformats.org/drawingml/2006/main">
              <a:ext uri="{FF2B5EF4-FFF2-40B4-BE49-F238E27FC236}">
                <a16:creationId xmlns:a16="http://schemas.microsoft.com/office/drawing/2014/main" id="{0E792AF5-FB9A-4E5D-8136-418C733C6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86175"/>
            <a:ext cx="3619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Цитирование</a:t>
            </a:r>
          </a:p>
        </p:txBody>
      </p:sp>
      <p:sp>
        <p:nvSpPr>
          <p:cNvPr id="12" name="text-82">
            <a:extLst xmlns:a="http://schemas.openxmlformats.org/drawingml/2006/main">
              <a:ext uri="{FF2B5EF4-FFF2-40B4-BE49-F238E27FC236}">
                <a16:creationId xmlns:a16="http://schemas.microsoft.com/office/drawing/2014/main" id="{EB025398-222A-448F-B3FB-F495ABA4B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3705225"/>
            <a:ext cx="716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Какие URL использованы как источники ответа ИИ.</a:t>
            </a:r>
          </a:p>
        </p:txBody>
      </p:sp>
      <p:sp>
        <p:nvSpPr>
          <p:cNvPr id="13" name="rule-83">
            <a:extLst xmlns:a="http://schemas.openxmlformats.org/drawingml/2006/main">
              <a:ext uri="{FF2B5EF4-FFF2-40B4-BE49-F238E27FC236}">
                <a16:creationId xmlns:a16="http://schemas.microsoft.com/office/drawing/2014/main" id="{7E4D2258-9976-4B5E-974C-8EB2BE99C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053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4" name="text-84">
            <a:extLst xmlns:a="http://schemas.openxmlformats.org/drawingml/2006/main">
              <a:ext uri="{FF2B5EF4-FFF2-40B4-BE49-F238E27FC236}">
                <a16:creationId xmlns:a16="http://schemas.microsoft.com/office/drawing/2014/main" id="{A0BAA903-C4DC-4448-9A47-052E0EF3B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10075"/>
            <a:ext cx="3619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Упоминание бренда</a:t>
            </a:r>
          </a:p>
        </p:txBody>
      </p:sp>
      <p:sp>
        <p:nvSpPr>
          <p:cNvPr id="15" name="text-85">
            <a:extLst xmlns:a="http://schemas.openxmlformats.org/drawingml/2006/main">
              <a:ext uri="{FF2B5EF4-FFF2-40B4-BE49-F238E27FC236}">
                <a16:creationId xmlns:a16="http://schemas.microsoft.com/office/drawing/2014/main" id="{CD282424-BE3F-469A-94BF-B7E18BDF3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4429125"/>
            <a:ext cx="716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Названа ли ваша компания в тексте ответа.</a:t>
            </a:r>
          </a:p>
        </p:txBody>
      </p:sp>
      <p:sp>
        <p:nvSpPr>
          <p:cNvPr id="16" name="rule-86">
            <a:extLst xmlns:a="http://schemas.openxmlformats.org/drawingml/2006/main">
              <a:ext uri="{FF2B5EF4-FFF2-40B4-BE49-F238E27FC236}">
                <a16:creationId xmlns:a16="http://schemas.microsoft.com/office/drawing/2014/main" id="{EF73AAF6-D05D-4236-AAA7-3596DA16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292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7" name="text-87">
            <a:extLst xmlns:a="http://schemas.openxmlformats.org/drawingml/2006/main">
              <a:ext uri="{FF2B5EF4-FFF2-40B4-BE49-F238E27FC236}">
                <a16:creationId xmlns:a16="http://schemas.microsoft.com/office/drawing/2014/main" id="{4BA34F09-11EE-4A42-A6B4-BAB027B7C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33975"/>
            <a:ext cx="3619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Рекомендация</a:t>
            </a:r>
          </a:p>
        </p:txBody>
      </p:sp>
      <p:sp>
        <p:nvSpPr>
          <p:cNvPr id="18" name="text-88">
            <a:extLst xmlns:a="http://schemas.openxmlformats.org/drawingml/2006/main">
              <a:ext uri="{FF2B5EF4-FFF2-40B4-BE49-F238E27FC236}">
                <a16:creationId xmlns:a16="http://schemas.microsoft.com/office/drawing/2014/main" id="{18BF681D-CBDD-4E69-A343-D74DE3EA6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5153025"/>
            <a:ext cx="716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Предложена ли компания как исполнитель задачи.</a:t>
            </a:r>
          </a:p>
        </p:txBody>
      </p:sp>
      <p:sp>
        <p:nvSpPr>
          <p:cNvPr id="19" name="text-89">
            <a:extLst xmlns:a="http://schemas.openxmlformats.org/drawingml/2006/main">
              <a:ext uri="{FF2B5EF4-FFF2-40B4-BE49-F238E27FC236}">
                <a16:creationId xmlns:a16="http://schemas.microsoft.com/office/drawing/2014/main" id="{D264F6CE-8274-4AD8-9ED0-4EB299E3F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6a8532a406944085"/>
              </a:rPr>
              <a:t>Отдельные показатели. Упоминание или цитата ещё не означают обращение клиента.</a:t>
            </a:r>
          </a:p>
        </p:txBody>
      </p:sp>
    </p:spTree>
    <p:extLst>
      <p:ext uri="{BB962C8B-B14F-4D97-AF65-F5344CB8AC3E}">
        <p14:creationId xmlns:p14="http://schemas.microsoft.com/office/powerpoint/2010/main" val="7073473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90">
            <a:extLst xmlns:a="http://schemas.openxmlformats.org/drawingml/2006/main">
              <a:ext uri="{FF2B5EF4-FFF2-40B4-BE49-F238E27FC236}">
                <a16:creationId xmlns:a16="http://schemas.microsoft.com/office/drawing/2014/main" id="{928438D8-F408-4635-9EC6-5FB0B409C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91">
            <a:extLst xmlns:a="http://schemas.openxmlformats.org/drawingml/2006/main">
              <a:ext uri="{FF2B5EF4-FFF2-40B4-BE49-F238E27FC236}">
                <a16:creationId xmlns:a16="http://schemas.microsoft.com/office/drawing/2014/main" id="{E478D464-4565-4F60-B693-1254B06F6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92">
            <a:extLst xmlns:a="http://schemas.openxmlformats.org/drawingml/2006/main">
              <a:ext uri="{FF2B5EF4-FFF2-40B4-BE49-F238E27FC236}">
                <a16:creationId xmlns:a16="http://schemas.microsoft.com/office/drawing/2014/main" id="{BECB5141-3CE9-4468-A551-B83F3DF11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B2AF816-9962-454A-B5B1-CFACAE2A1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1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Проверку можно повторить</a:t>
            </a:r>
          </a:p>
        </p:txBody>
      </p:sp>
      <p:sp>
        <p:nvSpPr>
          <p:cNvPr id="5" name="text-93">
            <a:extLst xmlns:a="http://schemas.openxmlformats.org/drawingml/2006/main">
              <a:ext uri="{FF2B5EF4-FFF2-40B4-BE49-F238E27FC236}">
                <a16:creationId xmlns:a16="http://schemas.microsoft.com/office/drawing/2014/main" id="{1391256A-7FB8-4145-8579-8841F5A33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51816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Фиксируем до работ</a:t>
            </a:r>
          </a:p>
        </p:txBody>
      </p:sp>
      <p:sp>
        <p:nvSpPr>
          <p:cNvPr id="6" name="text-94">
            <a:extLst xmlns:a="http://schemas.openxmlformats.org/drawingml/2006/main">
              <a:ext uri="{FF2B5EF4-FFF2-40B4-BE49-F238E27FC236}">
                <a16:creationId xmlns:a16="http://schemas.microsoft.com/office/drawing/2014/main" id="{DC280D85-DFC0-4C51-AE7A-852DF395E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2768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Вопросы покупателей и страницы.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Сервис, регион и условия проверки.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Исходные ответы и дату наблюдения.</a:t>
            </a:r>
          </a:p>
        </p:txBody>
      </p:sp>
      <p:sp>
        <p:nvSpPr>
          <p:cNvPr id="7" name="text-95">
            <a:extLst xmlns:a="http://schemas.openxmlformats.org/drawingml/2006/main">
              <a:ext uri="{FF2B5EF4-FFF2-40B4-BE49-F238E27FC236}">
                <a16:creationId xmlns:a16="http://schemas.microsoft.com/office/drawing/2014/main" id="{6495F4EE-EB58-4253-AE07-C87B31738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38375"/>
            <a:ext cx="5143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Сравниваем после изменений</a:t>
            </a:r>
          </a:p>
        </p:txBody>
      </p:sp>
      <p:sp>
        <p:nvSpPr>
          <p:cNvPr id="8" name="text-96">
            <a:extLst xmlns:a="http://schemas.openxmlformats.org/drawingml/2006/main">
              <a:ext uri="{FF2B5EF4-FFF2-40B4-BE49-F238E27FC236}">
                <a16:creationId xmlns:a16="http://schemas.microsoft.com/office/drawing/2014/main" id="{C2AFB733-BDD4-4D3B-893E-0858BB167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71800"/>
            <a:ext cx="514350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Те же вопросы и условия.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Ссылки, упоминания и рекомендации.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Изменения на сайте и обращения.</a:t>
            </a:r>
          </a:p>
        </p:txBody>
      </p:sp>
      <p:sp>
        <p:nvSpPr>
          <p:cNvPr id="9" name="rule-97">
            <a:extLst xmlns:a="http://schemas.openxmlformats.org/drawingml/2006/main">
              <a:ext uri="{FF2B5EF4-FFF2-40B4-BE49-F238E27FC236}">
                <a16:creationId xmlns:a16="http://schemas.microsoft.com/office/drawing/2014/main" id="{211AAF5F-2CEE-47A5-9083-9E525C9BD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767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0" name="text-98">
            <a:extLst xmlns:a="http://schemas.openxmlformats.org/drawingml/2006/main">
              <a:ext uri="{FF2B5EF4-FFF2-40B4-BE49-F238E27FC236}">
                <a16:creationId xmlns:a16="http://schemas.microsoft.com/office/drawing/2014/main" id="{496A2848-650D-4A55-8994-15D10A937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29200"/>
            <a:ext cx="11049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Алиса в Поиске, отдельный диалог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и голосовой сценарий проверяются отдельно.</a:t>
            </a:r>
          </a:p>
        </p:txBody>
      </p:sp>
      <p:sp>
        <p:nvSpPr>
          <p:cNvPr id="11" name="text-99">
            <a:extLst xmlns:a="http://schemas.openxmlformats.org/drawingml/2006/main">
              <a:ext uri="{FF2B5EF4-FFF2-40B4-BE49-F238E27FC236}">
                <a16:creationId xmlns:a16="http://schemas.microsoft.com/office/drawing/2014/main" id="{67D1E098-3186-40D8-9D88-60438CA09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e6779934aab04c5b"/>
              </a:rPr>
              <a:t>Ответы меняются. Выборка и персонализация ограничивают выводы о результате.</a:t>
            </a:r>
          </a:p>
        </p:txBody>
      </p:sp>
    </p:spTree>
    <p:extLst>
      <p:ext uri="{BB962C8B-B14F-4D97-AF65-F5344CB8AC3E}">
        <p14:creationId xmlns:p14="http://schemas.microsoft.com/office/powerpoint/2010/main" val="8524541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100">
            <a:extLst xmlns:a="http://schemas.openxmlformats.org/drawingml/2006/main">
              <a:ext uri="{FF2B5EF4-FFF2-40B4-BE49-F238E27FC236}">
                <a16:creationId xmlns:a16="http://schemas.microsoft.com/office/drawing/2014/main" id="{E0B731F8-8404-4BC6-8A25-3BD829B45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101">
            <a:extLst xmlns:a="http://schemas.openxmlformats.org/drawingml/2006/main">
              <a:ext uri="{FF2B5EF4-FFF2-40B4-BE49-F238E27FC236}">
                <a16:creationId xmlns:a16="http://schemas.microsoft.com/office/drawing/2014/main" id="{D36F6DB5-4FD5-45D4-B757-A35B63CDB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02">
            <a:extLst xmlns:a="http://schemas.openxmlformats.org/drawingml/2006/main">
              <a:ext uri="{FF2B5EF4-FFF2-40B4-BE49-F238E27FC236}">
                <a16:creationId xmlns:a16="http://schemas.microsoft.com/office/drawing/2014/main" id="{80F935E0-8A58-425B-BA88-6F4BE8FEB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D8085AD-AE72-4340-B3BB-715196AFC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9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Начать можно с одной услуги</a:t>
            </a:r>
          </a:p>
        </p:txBody>
      </p:sp>
      <p:sp>
        <p:nvSpPr>
          <p:cNvPr id="5" name="text-103">
            <a:extLst xmlns:a="http://schemas.openxmlformats.org/drawingml/2006/main">
              <a:ext uri="{FF2B5EF4-FFF2-40B4-BE49-F238E27FC236}">
                <a16:creationId xmlns:a16="http://schemas.microsoft.com/office/drawing/2014/main" id="{8CAEB86E-028D-4AA4-AADB-ADFC59503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09800"/>
            <a:ext cx="50863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Без переделки всего сайта</a:t>
            </a:r>
          </a:p>
        </p:txBody>
      </p:sp>
      <p:sp>
        <p:nvSpPr>
          <p:cNvPr id="6" name="text-104">
            <a:extLst xmlns:a="http://schemas.openxmlformats.org/drawingml/2006/main">
              <a:ext uri="{FF2B5EF4-FFF2-40B4-BE49-F238E27FC236}">
                <a16:creationId xmlns:a16="http://schemas.microsoft.com/office/drawing/2014/main" id="{02142AD8-445B-4D73-8E48-93F95FA06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47975"/>
            <a:ext cx="52292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Выбираем важные страницы и барьеры.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Работающие материалы сохраняем.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С вашим подрядчиком разделяем задачи.</a:t>
            </a:r>
          </a:p>
        </p:txBody>
      </p:sp>
      <p:sp>
        <p:nvSpPr>
          <p:cNvPr id="7" name="text-105">
            <a:extLst xmlns:a="http://schemas.openxmlformats.org/drawingml/2006/main">
              <a:ext uri="{FF2B5EF4-FFF2-40B4-BE49-F238E27FC236}">
                <a16:creationId xmlns:a16="http://schemas.microsoft.com/office/drawing/2014/main" id="{0465E648-9672-4DB1-AC2E-890FF5C0E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209800"/>
            <a:ext cx="5162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Без готового архива кейсов</a:t>
            </a:r>
          </a:p>
        </p:txBody>
      </p:sp>
      <p:sp>
        <p:nvSpPr>
          <p:cNvPr id="8" name="text-106">
            <a:extLst xmlns:a="http://schemas.openxmlformats.org/drawingml/2006/main">
              <a:ext uri="{FF2B5EF4-FFF2-40B4-BE49-F238E27FC236}">
                <a16:creationId xmlns:a16="http://schemas.microsoft.com/office/drawing/2014/main" id="{9D883129-4EA2-4C9A-A939-F648158E0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847975"/>
            <a:ext cx="51625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Берём реальные примеры и документы,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проводим интервью с вашим экспертом.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Факты согласуем перед публикацией.</a:t>
            </a:r>
          </a:p>
        </p:txBody>
      </p:sp>
      <p:sp>
        <p:nvSpPr>
          <p:cNvPr id="9" name="rule-107">
            <a:extLst xmlns:a="http://schemas.openxmlformats.org/drawingml/2006/main">
              <a:ext uri="{FF2B5EF4-FFF2-40B4-BE49-F238E27FC236}">
                <a16:creationId xmlns:a16="http://schemas.microsoft.com/office/drawing/2014/main" id="{19587138-5BC2-4562-98A2-FC7CF8D74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10" name="text-108">
            <a:extLst xmlns:a="http://schemas.openxmlformats.org/drawingml/2006/main">
              <a:ext uri="{FF2B5EF4-FFF2-40B4-BE49-F238E27FC236}">
                <a16:creationId xmlns:a16="http://schemas.microsoft.com/office/drawing/2014/main" id="{E2F1238D-AB53-45B9-9764-23AA95B0B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33925"/>
            <a:ext cx="36004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 b="1">
                <a:solidFill>
                  <a:srgbClr val="BBAEFF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BBAEFF"/>
                </a:solidFill>
                <a:latin typeface="Arial"/>
                <a:ea typeface="Arial"/>
                <a:cs typeface="Arial"/>
              </a:rPr>
              <a:t>До старта согласуем</a:t>
            </a:r>
          </a:p>
        </p:txBody>
      </p:sp>
      <p:sp>
        <p:nvSpPr>
          <p:cNvPr id="11" name="text-109">
            <a:extLst xmlns:a="http://schemas.openxmlformats.org/drawingml/2006/main">
              <a:ext uri="{FF2B5EF4-FFF2-40B4-BE49-F238E27FC236}">
                <a16:creationId xmlns:a16="http://schemas.microsoft.com/office/drawing/2014/main" id="{6FA87787-7B1D-4FFC-A3F3-41D05346A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5325" y="4714875"/>
            <a:ext cx="71151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Какие страницы и исправления готовим.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Кто внедряет, сколько это стоит и в какой срок.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Критерии приёмки и показатели эффекта.</a:t>
            </a:r>
          </a:p>
        </p:txBody>
      </p:sp>
      <p:sp>
        <p:nvSpPr>
          <p:cNvPr id="12" name="text-110">
            <a:extLst xmlns:a="http://schemas.openxmlformats.org/drawingml/2006/main">
              <a:ext uri="{FF2B5EF4-FFF2-40B4-BE49-F238E27FC236}">
                <a16:creationId xmlns:a16="http://schemas.microsoft.com/office/drawing/2014/main" id="{490F229B-571A-4A3C-9F4E-E56B4E823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  <a:hlinkClick xmlns:r="http://schemas.openxmlformats.org/officeDocument/2006/relationships" r:id="Rd85a7892c5a14982"/>
              </a:rPr>
              <a:t>Позиции и состав ответов ИИ зависят от внешних систем. Гарантию попадания не продаём.</a:t>
            </a:r>
          </a:p>
        </p:txBody>
      </p:sp>
    </p:spTree>
    <p:extLst>
      <p:ext uri="{BB962C8B-B14F-4D97-AF65-F5344CB8AC3E}">
        <p14:creationId xmlns:p14="http://schemas.microsoft.com/office/powerpoint/2010/main" val="187995054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111">
            <a:extLst xmlns:a="http://schemas.openxmlformats.org/drawingml/2006/main">
              <a:ext uri="{FF2B5EF4-FFF2-40B4-BE49-F238E27FC236}">
                <a16:creationId xmlns:a16="http://schemas.microsoft.com/office/drawing/2014/main" id="{0F885AC4-01EE-4A26-A194-FF3D0A030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112">
            <a:extLst xmlns:a="http://schemas.openxmlformats.org/drawingml/2006/main">
              <a:ext uri="{FF2B5EF4-FFF2-40B4-BE49-F238E27FC236}">
                <a16:creationId xmlns:a16="http://schemas.microsoft.com/office/drawing/2014/main" id="{A04AE100-7770-407B-BF17-3D9FBE6F0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13">
            <a:extLst xmlns:a="http://schemas.openxmlformats.org/drawingml/2006/main">
              <a:ext uri="{FF2B5EF4-FFF2-40B4-BE49-F238E27FC236}">
                <a16:creationId xmlns:a16="http://schemas.microsoft.com/office/drawing/2014/main" id="{E0E1C2C1-BA68-47D5-8D06-904554401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61D8ADA-384C-4817-A11B-A5F8B42A8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 какому вопросу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4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должны находить вас?</a:t>
            </a:r>
          </a:p>
        </p:txBody>
      </p:sp>
      <p:sp>
        <p:nvSpPr>
          <p:cNvPr id="5" name="text-114">
            <a:extLst xmlns:a="http://schemas.openxmlformats.org/drawingml/2006/main">
              <a:ext uri="{FF2B5EF4-FFF2-40B4-BE49-F238E27FC236}">
                <a16:creationId xmlns:a16="http://schemas.microsoft.com/office/drawing/2014/main" id="{543E7BE0-65C6-467D-91E2-FD761F787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14675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Пришлите сайт, приоритетную услугу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7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и вопросы ваших покупателей.</a:t>
            </a:r>
          </a:p>
        </p:txBody>
      </p:sp>
      <p:sp>
        <p:nvSpPr>
          <p:cNvPr id="6" name="text-115">
            <a:extLst xmlns:a="http://schemas.openxmlformats.org/drawingml/2006/main">
              <a:ext uri="{FF2B5EF4-FFF2-40B4-BE49-F238E27FC236}">
                <a16:creationId xmlns:a16="http://schemas.microsoft.com/office/drawing/2014/main" id="{1ACA923D-12C5-4CBF-98FD-65E0CD91C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33875"/>
            <a:ext cx="11049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Предложим первый участок работ, срок и стоимость.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Согласуем, что исправить и как проверить изменения.</a:t>
            </a:r>
          </a:p>
        </p:txBody>
      </p:sp>
      <p:sp>
        <p:nvSpPr>
          <p:cNvPr id="7" name="text-116">
            <a:extLst xmlns:a="http://schemas.openxmlformats.org/drawingml/2006/main">
              <a:ext uri="{FF2B5EF4-FFF2-40B4-BE49-F238E27FC236}">
                <a16:creationId xmlns:a16="http://schemas.microsoft.com/office/drawing/2014/main" id="{FD0B0851-94E6-483D-861F-0B0D17C0B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10200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1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7357FF"/>
                </a:solidFill>
                <a:latin typeface="Arial"/>
                <a:ea typeface="Arial"/>
                <a:cs typeface="Arial"/>
                <a:hlinkClick xmlns:r="http://schemas.openxmlformats.org/officeDocument/2006/relationships" r:id="R359e2fb6a31747f7"/>
              </a:rPr>
              <a:t>Обсудить SEO и ИИ-видимость</a:t>
            </a:r>
          </a:p>
        </p:txBody>
      </p:sp>
      <p:sp>
        <p:nvSpPr>
          <p:cNvPr id="8" name="rule-117">
            <a:extLst xmlns:a="http://schemas.openxmlformats.org/drawingml/2006/main">
              <a:ext uri="{FF2B5EF4-FFF2-40B4-BE49-F238E27FC236}">
                <a16:creationId xmlns:a16="http://schemas.microsoft.com/office/drawing/2014/main" id="{30D4925F-CEFF-43EB-BE6C-504F229DE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960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9" name="text-118">
            <a:extLst xmlns:a="http://schemas.openxmlformats.org/drawingml/2006/main">
              <a:ext uri="{FF2B5EF4-FFF2-40B4-BE49-F238E27FC236}">
                <a16:creationId xmlns:a16="http://schemas.microsoft.com/office/drawing/2014/main" id="{ACECD41E-52D0-4E87-811B-A89A7E961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86500"/>
            <a:ext cx="1390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B0D0B"/>
                </a:solidFill>
                <a:latin typeface="Arial"/>
                <a:ea typeface="Arial"/>
                <a:cs typeface="Arial"/>
                <a:hlinkClick xmlns:r="http://schemas.openxmlformats.org/officeDocument/2006/relationships" r:id="Re77892e54078404b"/>
              </a:rPr>
              <a:t>Telegram</a:t>
            </a:r>
          </a:p>
        </p:txBody>
      </p:sp>
      <p:sp>
        <p:nvSpPr>
          <p:cNvPr id="10" name="text-119">
            <a:extLst xmlns:a="http://schemas.openxmlformats.org/drawingml/2006/main">
              <a:ext uri="{FF2B5EF4-FFF2-40B4-BE49-F238E27FC236}">
                <a16:creationId xmlns:a16="http://schemas.microsoft.com/office/drawing/2014/main" id="{27E67FE2-4E28-488E-8E2F-15E509E0E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286500"/>
            <a:ext cx="85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B0D0B"/>
                </a:solidFill>
                <a:latin typeface="Arial"/>
                <a:ea typeface="Arial"/>
                <a:cs typeface="Arial"/>
                <a:hlinkClick xmlns:r="http://schemas.openxmlformats.org/officeDocument/2006/relationships" r:id="R54b5fd451c1f4933"/>
              </a:rPr>
              <a:t>MAX</a:t>
            </a:r>
          </a:p>
        </p:txBody>
      </p:sp>
      <p:sp>
        <p:nvSpPr>
          <p:cNvPr id="11" name="text-120">
            <a:extLst xmlns:a="http://schemas.openxmlformats.org/drawingml/2006/main">
              <a:ext uri="{FF2B5EF4-FFF2-40B4-BE49-F238E27FC236}">
                <a16:creationId xmlns:a16="http://schemas.microsoft.com/office/drawing/2014/main" id="{93EC4E23-BC73-4917-8201-B6ECB7127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6286500"/>
            <a:ext cx="320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B0D0B"/>
                </a:solidFill>
                <a:latin typeface="Arial"/>
                <a:ea typeface="Arial"/>
                <a:cs typeface="Arial"/>
                <a:hlinkClick xmlns:r="http://schemas.openxmlformats.org/officeDocument/2006/relationships" r:id="Rd9bd2676ef53461f"/>
              </a:rPr>
              <a:t>mail@monkeylead.ru</a:t>
            </a:r>
          </a:p>
        </p:txBody>
      </p:sp>
      <p:sp>
        <p:nvSpPr>
          <p:cNvPr id="12" name="text-121">
            <a:extLst xmlns:a="http://schemas.openxmlformats.org/drawingml/2006/main">
              <a:ext uri="{FF2B5EF4-FFF2-40B4-BE49-F238E27FC236}">
                <a16:creationId xmlns:a16="http://schemas.microsoft.com/office/drawing/2014/main" id="{350D6AE1-8F81-4FD5-BA28-7619D3A04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6286500"/>
            <a:ext cx="3181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B0D0B"/>
                </a:solidFill>
                <a:latin typeface="Arial"/>
                <a:ea typeface="Arial"/>
                <a:cs typeface="Arial"/>
                <a:hlinkClick xmlns:r="http://schemas.openxmlformats.org/officeDocument/2006/relationships" r:id="Re7a33582815a4f07"/>
              </a:rPr>
              <a:t>+7 (499) 325-38-65</a:t>
            </a:r>
          </a:p>
        </p:txBody>
      </p:sp>
    </p:spTree>
    <p:extLst>
      <p:ext uri="{BB962C8B-B14F-4D97-AF65-F5344CB8AC3E}">
        <p14:creationId xmlns:p14="http://schemas.microsoft.com/office/powerpoint/2010/main" val="28043126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2026-09-23T13:05:11.6180000Z</dcterms:created>
  <dcterms:modified xsi:type="dcterms:W3CDTF">2026-09-23T13:05:11.6190000Z</dcterms:modified>
</coreProperties>
</file>