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14bf4ff57574be0" /><Relationship Type="http://schemas.openxmlformats.org/officeDocument/2006/relationships/extended-properties" Target="/docProps/app.xml" Id="R2894adca738643f2" /><Relationship Type="http://schemas.openxmlformats.org/officeDocument/2006/relationships/officeDocument" Target="/ppt/presentation.xml" Id="Rd196ecda896c45e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a9a1501022a493a"/>
  </p:sldMasterIdLst>
  <p:notesMasterIdLst>
    <p:notesMasterId xmlns:r="http://schemas.openxmlformats.org/officeDocument/2006/relationships" r:id="R2bfaa07822464b6a"/>
  </p:notesMasterIdLst>
  <p:sldIdLst>
    <p:sldId xmlns:r="http://schemas.openxmlformats.org/officeDocument/2006/relationships" id="256" r:id="R35dd34f9073f4336"/>
    <p:sldId xmlns:r="http://schemas.openxmlformats.org/officeDocument/2006/relationships" id="257" r:id="R8325cff7795d45d4"/>
    <p:sldId xmlns:r="http://schemas.openxmlformats.org/officeDocument/2006/relationships" id="258" r:id="R514d5c6c1cf44e4d"/>
    <p:sldId xmlns:r="http://schemas.openxmlformats.org/officeDocument/2006/relationships" id="259" r:id="Ra97b0758f9144c50"/>
    <p:sldId xmlns:r="http://schemas.openxmlformats.org/officeDocument/2006/relationships" id="260" r:id="R57c2eed2d5934b7c"/>
    <p:sldId xmlns:r="http://schemas.openxmlformats.org/officeDocument/2006/relationships" id="261" r:id="R9dc84be11c4842f7"/>
    <p:sldId xmlns:r="http://schemas.openxmlformats.org/officeDocument/2006/relationships" id="262" r:id="R565f93bea0bb4253"/>
    <p:sldId xmlns:r="http://schemas.openxmlformats.org/officeDocument/2006/relationships" id="263" r:id="Rcf1d5aaab4904a86"/>
    <p:sldId xmlns:r="http://schemas.openxmlformats.org/officeDocument/2006/relationships" id="264" r:id="Rd4328ddea6b3448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19eeb0300c147aa" /><Relationship Type="http://schemas.openxmlformats.org/officeDocument/2006/relationships/slideMaster" Target="/ppt/slideMasters/slideMaster1.xml" Id="Raa9a1501022a493a" /><Relationship Type="http://schemas.openxmlformats.org/officeDocument/2006/relationships/notesMaster" Target="/ppt/notesMasters/notesMaster1.xml" Id="R2bfaa07822464b6a" /><Relationship Type="http://schemas.openxmlformats.org/officeDocument/2006/relationships/presProps" Target="/ppt/presProps.xml" Id="R214b7987a25e4e9e" /><Relationship Type="http://schemas.openxmlformats.org/officeDocument/2006/relationships/tableStyles" Target="/ppt/tableStyles.xml" Id="R65f341dcbe8043b7" /><Relationship Type="http://schemas.openxmlformats.org/officeDocument/2006/relationships/slide" Target="/ppt/slides/slide1.xml" Id="R35dd34f9073f4336" /><Relationship Type="http://schemas.openxmlformats.org/officeDocument/2006/relationships/slide" Target="/ppt/slides/slide2.xml" Id="R8325cff7795d45d4" /><Relationship Type="http://schemas.openxmlformats.org/officeDocument/2006/relationships/slide" Target="/ppt/slides/slide3.xml" Id="R514d5c6c1cf44e4d" /><Relationship Type="http://schemas.openxmlformats.org/officeDocument/2006/relationships/slide" Target="/ppt/slides/slide4.xml" Id="Ra97b0758f9144c50" /><Relationship Type="http://schemas.openxmlformats.org/officeDocument/2006/relationships/slide" Target="/ppt/slides/slide5.xml" Id="R57c2eed2d5934b7c" /><Relationship Type="http://schemas.openxmlformats.org/officeDocument/2006/relationships/slide" Target="/ppt/slides/slide6.xml" Id="R9dc84be11c4842f7" /><Relationship Type="http://schemas.openxmlformats.org/officeDocument/2006/relationships/slide" Target="/ppt/slides/slide7.xml" Id="R565f93bea0bb4253" /><Relationship Type="http://schemas.openxmlformats.org/officeDocument/2006/relationships/slide" Target="/ppt/slides/slide8.xml" Id="Rcf1d5aaab4904a86" /><Relationship Type="http://schemas.openxmlformats.org/officeDocument/2006/relationships/slide" Target="/ppt/slides/slide9.xml" Id="Rd4328ddea6b3448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59f68a703e0401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857a1e0ce264f90" /><Relationship Type="http://schemas.openxmlformats.org/officeDocument/2006/relationships/notesMaster" Target="/ppt/notesMasters/notesMaster1.xml" Id="R7b9ccdc6caee4ea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6223a778d864433" /><Relationship Type="http://schemas.openxmlformats.org/officeDocument/2006/relationships/notesMaster" Target="/ppt/notesMasters/notesMaster1.xml" Id="Rfaea398a916946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2176066159d4faa" /><Relationship Type="http://schemas.openxmlformats.org/officeDocument/2006/relationships/notesMaster" Target="/ppt/notesMasters/notesMaster1.xml" Id="Rf1c63c526f9648d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602d12545ce4d05" /><Relationship Type="http://schemas.openxmlformats.org/officeDocument/2006/relationships/notesMaster" Target="/ppt/notesMasters/notesMaster1.xml" Id="R66f264ba413a4e4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279fd6b19774881" /><Relationship Type="http://schemas.openxmlformats.org/officeDocument/2006/relationships/notesMaster" Target="/ppt/notesMasters/notesMaster1.xml" Id="Ra920e659e1e34f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ee8738cf016440c" /><Relationship Type="http://schemas.openxmlformats.org/officeDocument/2006/relationships/notesMaster" Target="/ppt/notesMasters/notesMaster1.xml" Id="Rfc10d3c69b784e8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d96cbaa82434feb" /><Relationship Type="http://schemas.openxmlformats.org/officeDocument/2006/relationships/notesMaster" Target="/ppt/notesMasters/notesMaster1.xml" Id="R711061ef76b141e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9362d06ce26430b" /><Relationship Type="http://schemas.openxmlformats.org/officeDocument/2006/relationships/notesMaster" Target="/ppt/notesMasters/notesMaster1.xml" Id="R1bc15feae6cd4c9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228a16f4f2440f6" /><Relationship Type="http://schemas.openxmlformats.org/officeDocument/2006/relationships/notesMaster" Target="/ppt/notesMasters/notesMaster1.xml" Id="R5feaf79a5bf740b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https://monkeylead.ru/services/marketplace-growth . Предложение включает аудит данных, ассортимент, рекламу, цены/промо, карточки и журнал решений. Площадки: Яндекс Маркет, Ozon, Wildberries. Доступность данных и состав конкретного этапа проверяются до работ.</a:t>
            </a:r>
          </a:p>
          <a:p xmlns:a="http://schemas.openxmlformats.org/drawingml/2006/main">
            <a:r>
              <a:t>Проверено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https://monkeylead.ru/cases/griterra-owned-ecommerce ; https://griterra.ru/products/kvarcevyiy-pesok-universalnyiy-do-08-mm-melkiiy-naturalnyiy-kvarc-dlya-dekora-rasteniiy-i-stroitelstva-1-kg-1-102378?variant=101173 . Собственный проект GRITERRA. По кейсу команда каталогизировала материалы по применению и параметрам, собрала товарные карточки, связала контент и SEO. Изображение взято из публичной карточки без изменения содержимого: https://avatars.mds.yandex.net/get-yastore/19260921/mdkzjt56mm5vf7jzxfdnbch2cdgm2n7h/x640 . Видны фракция, области применения и фасовка. Это предмет выполненной работы, не доказательство роста конверсии или прибыли на маркетплейсе.</a:t>
            </a:r>
          </a:p>
          <a:p xmlns:a="http://schemas.openxmlformats.org/drawingml/2006/main">
            <a:r>
              <a:t>Проверено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https://monkeylead.ru/cases/monkey-pulse-saas ; https://pulse.monkeylead.ru/ ; https://monkeylead.ru/services/marketplace-growth . Публичный кейс подтверждает собственный SaaS: подключение данных площадок, себестоимость, отчёты с объяснением показателей и диалог с данными магазина. Публичная демонстрация не является клиентским финансовым отчётом, поэтому не вставлена. Предложение услуги включает согласование и выполнение действий в ассортименте, рекламе и контенте. Одинаковая глубина интеграции всех площадок и рост прибыли клиентов не заявляются.</a:t>
            </a:r>
          </a:p>
          <a:p xmlns:a="http://schemas.openxmlformats.org/drawingml/2006/main">
            <a:r>
              <a:t>Проверено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https://monkeylead.ru/services/marketplace-growth . Матрица приоритетов является предлагаемой моделью выбора действия, не отчётом магазина. Факторы: экономика, наличие, ассортимент, карточки, реклама. Нет выдуманных сумм, SKU, процентов роста и общей нормы маржинальности.</a:t>
            </a:r>
          </a:p>
          <a:p xmlns:a="http://schemas.openxmlformats.org/drawingml/2006/main">
            <a:r>
              <a:t>Проверено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https://monkeylead.ru/services/marketplace-growth ; https://monkeylead.ru/cases/monkey-pulse-saas . Заказ, продажа с учетом возвратов, начисление площадки и банковское поступление различаются. Стоимость товара, реклама и другие расходы нужны для экономической оценки. Платёжное поручение не равно фактическому поступлению денег. Здесь схема проверки, не бухгалтерское заключение и не гарантия полной финансовой сверки Monkey Pulse.</a:t>
            </a:r>
          </a:p>
          <a:p xmlns:a="http://schemas.openxmlformats.org/drawingml/2006/main">
            <a:r>
              <a:t>Проверено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https://monkeylead.ru/services/marketplace-growth . Шесть блоков действующего предложения: аудит данных/экономики, ассортимент, внутренняя реклама, цены и промо, карточки/контент, журнал решений. Названия ниже объединены в понятные рабочие участки; все работы требуют согласованного состава.</a:t>
            </a:r>
          </a:p>
          <a:p xmlns:a="http://schemas.openxmlformats.org/drawingml/2006/main">
            <a:r>
              <a:t>Проверено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https://monkeylead.ru/services/marketplace-growth . Предлагаемое распределение ответственности для согласования, не действующий SLA. У клиента могут сохраниться свой менеджер и текущая аналитика. Нужные доступы, границы изменений и ответственные определяются до работы; необоснованный полный доступ не запрашивается.</a:t>
            </a:r>
          </a:p>
          <a:p xmlns:a="http://schemas.openxmlformats.org/drawingml/2006/main">
            <a:r>
              <a:t>Проверено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https://monkeylead.ru/services/marketplace-growth . Первый ограниченный этап: проверить данные, выбрать товарную группу и одно изменение, согласовать состав, стоимость, период, расходы на рекламу при необходимости и критерии результата. Нет фиксированных сроков и цен без вводных. Эффект сравнивается с учетом наличия, скидок и сезонности. Без подтверждения гипотезы автоматического расширения нет.</a:t>
            </a:r>
          </a:p>
          <a:p xmlns:a="http://schemas.openxmlformats.org/drawingml/2006/main">
            <a:r>
              <a:t>Проверено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https://monkeylead.ru/services/marketplace-growth#service-landing-contact . CTA: разобрать магазин. По услуге состав, срок и стоимость фиксируются после разбора. Контакты: Telegram https://t.me/monkeylead_bot , MAX https://max.ru/id720206359451_bot , mail@monkeylead.ru , +7 (499) 325-38-65 . Конфиденциальные данные и API-ключи не предлагается отправлять через общедоступную форму.</a:t>
            </a:r>
          </a:p>
          <a:p xmlns:a="http://schemas.openxmlformats.org/drawingml/2006/main">
            <a:r>
              <a:t>Проверено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67ed76d9a7460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71cb4da11034e0e" /><Relationship Type="http://schemas.openxmlformats.org/officeDocument/2006/relationships/slideLayout" Target="/ppt/slideLayouts/slideLayout1.xml" Id="Re42d662d57c44cd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42d662d57c44cd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9a2182e0a14e42" /><Relationship Type="http://schemas.openxmlformats.org/officeDocument/2006/relationships/notesSlide" Target="/ppt/notesSlides/notesSlide1.xml" Id="Rf9f9f55b132246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6eb6216c1a4420" /><Relationship Type="http://schemas.openxmlformats.org/officeDocument/2006/relationships/image" Target="/ppt/media/image.jpeg" Id="R3fc44154875046ea" /><Relationship Type="http://schemas.openxmlformats.org/officeDocument/2006/relationships/hyperlink" Target="https://monkeylead.ru/cases/griterra-owned-ecommerce" TargetMode="External" Id="R309e6495fcd84084" /><Relationship Type="http://schemas.openxmlformats.org/officeDocument/2006/relationships/notesSlide" Target="/ppt/notesSlides/notesSlide2.xml" Id="R66e2bc3003a445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2ce20bbddc4ca4" /><Relationship Type="http://schemas.openxmlformats.org/officeDocument/2006/relationships/hyperlink" Target="https://monkeylead.ru/cases/monkey-pulse-saas" TargetMode="External" Id="Rf2c556da5de64a96" /><Relationship Type="http://schemas.openxmlformats.org/officeDocument/2006/relationships/notesSlide" Target="/ppt/notesSlides/notesSlide3.xml" Id="R2959cb6ea715405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4a5ea940974f77" /><Relationship Type="http://schemas.openxmlformats.org/officeDocument/2006/relationships/hyperlink" Target="https://monkeylead.ru/services/marketplace-growth" TargetMode="External" Id="R2c793aab8f9a4a51" /><Relationship Type="http://schemas.openxmlformats.org/officeDocument/2006/relationships/notesSlide" Target="/ppt/notesSlides/notesSlide4.xml" Id="R2c1197fa00804bf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f209bb917344e1" /><Relationship Type="http://schemas.openxmlformats.org/officeDocument/2006/relationships/notesSlide" Target="/ppt/notesSlides/notesSlide5.xml" Id="R8eabe2fd2ec045c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88dbf379464d4d" /><Relationship Type="http://schemas.openxmlformats.org/officeDocument/2006/relationships/hyperlink" Target="https://monkeylead.ru/services/marketplace-growth" TargetMode="External" Id="Rd5392bfbd9754c6b" /><Relationship Type="http://schemas.openxmlformats.org/officeDocument/2006/relationships/notesSlide" Target="/ppt/notesSlides/notesSlide6.xml" Id="Rf902f2bb337e478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9c94ddbd344b6f" /><Relationship Type="http://schemas.openxmlformats.org/officeDocument/2006/relationships/notesSlide" Target="/ppt/notesSlides/notesSlide7.xml" Id="Raa426626f4614de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4590b8ea2a49aa" /><Relationship Type="http://schemas.openxmlformats.org/officeDocument/2006/relationships/notesSlide" Target="/ppt/notesSlides/notesSlide8.xml" Id="R5e6b80bd19fb4d1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1f9797e3934b58" /><Relationship Type="http://schemas.openxmlformats.org/officeDocument/2006/relationships/hyperlink" Target="https://monkeylead.ru/services/marketplace-growth#service-landing-contact" TargetMode="External" Id="R322b7da950114504" /><Relationship Type="http://schemas.openxmlformats.org/officeDocument/2006/relationships/hyperlink" Target="https://t.me/monkeylead_bot" TargetMode="External" Id="Rb4163b6ba717488c" /><Relationship Type="http://schemas.openxmlformats.org/officeDocument/2006/relationships/hyperlink" Target="https://max.ru/id720206359451_bot" TargetMode="External" Id="Ref80e8f5db9a4ce4" /><Relationship Type="http://schemas.openxmlformats.org/officeDocument/2006/relationships/hyperlink" Target="mailto:mail@monkeylead.ru" TargetMode="External" Id="R61cec20c52a84b6d" /><Relationship Type="http://schemas.openxmlformats.org/officeDocument/2006/relationships/hyperlink" Target="tel:+74993253865" TargetMode="External" Id="R08944553d07342d2" /><Relationship Type="http://schemas.openxmlformats.org/officeDocument/2006/relationships/notesSlide" Target="/ppt/notesSlides/notesSlide9.xml" Id="R5ebfc948b37b41e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1">
            <a:extLst xmlns:a="http://schemas.openxmlformats.org/drawingml/2006/main">
              <a:ext uri="{FF2B5EF4-FFF2-40B4-BE49-F238E27FC236}">
                <a16:creationId xmlns:a16="http://schemas.microsoft.com/office/drawing/2014/main" id="{1B95ADC5-E523-422A-B6C4-7078FF13A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01B48C48-B81D-431E-9D56-B0E177242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B1C290F1-6DA9-4661-B36A-F672BD7BC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1840BEA-5C97-4697-BCFF-9676A0C12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00150"/>
            <a:ext cx="1104900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5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65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Рост на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CDD66B82-5611-4C5D-80C1-07268689A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66950"/>
            <a:ext cx="11087100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72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72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маркетплейсах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E2F2B74B-F41C-4317-93F4-46E1DF25C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10001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075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3075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Продвигаем товары.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075" b="0">
                <a:solidFill>
                  <a:srgbClr val="0B0D0B"/>
                </a:solidFill>
                <a:latin typeface="Georgia"/>
                <a:ea typeface="Georgia"/>
                <a:cs typeface="Georgia"/>
              </a:defRPr>
            </a:pPr>
            <a:r>
              <a:rPr sz="3075" b="0">
                <a:solidFill>
                  <a:srgbClr val="0B0D0B"/>
                </a:solidFill>
                <a:latin typeface="Georgia"/>
                <a:ea typeface="Georgia"/>
                <a:cs typeface="Georgia"/>
              </a:rPr>
              <a:t>Проверяем экономику.</a:t>
            </a:r>
          </a:p>
        </p:txBody>
      </p:sp>
      <p:sp>
        <p:nvSpPr>
          <p:cNvPr id="7" name="rule-6">
            <a:extLst xmlns:a="http://schemas.openxmlformats.org/drawingml/2006/main">
              <a:ext uri="{FF2B5EF4-FFF2-40B4-BE49-F238E27FC236}">
                <a16:creationId xmlns:a16="http://schemas.microsoft.com/office/drawing/2014/main" id="{4EB89FB0-E77F-4DD0-A015-1A38C751C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673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EC77DA42-45B5-4468-8496-BA0FAAFB8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24525"/>
            <a:ext cx="7381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Реклама, карточки и ассортимент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9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под управлением команды MonkeyLead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7362894F-0FE4-4F4B-A0DF-B11DE3E25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5724525"/>
            <a:ext cx="328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Яндекс Маркет</a:t>
            </a:r>
          </a:p>
          <a:p xmlns:a="http://schemas.openxmlformats.org/drawingml/2006/main">
            <a:pPr algn="r">
              <a:lnSpc>
                <a:spcPct val="105000"/>
              </a:lnSpc>
              <a:buNone/>
              <a:defRPr sz="195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Ozon · Wildberries</a:t>
            </a:r>
          </a:p>
        </p:txBody>
      </p:sp>
    </p:spTree>
    <p:extLst>
      <p:ext uri="{BB962C8B-B14F-4D97-AF65-F5344CB8AC3E}">
        <p14:creationId xmlns:p14="http://schemas.microsoft.com/office/powerpoint/2010/main" val="629365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9">
            <a:extLst xmlns:a="http://schemas.openxmlformats.org/drawingml/2006/main">
              <a:ext uri="{FF2B5EF4-FFF2-40B4-BE49-F238E27FC236}">
                <a16:creationId xmlns:a16="http://schemas.microsoft.com/office/drawing/2014/main" id="{DC886650-F4BD-440A-AB3B-D21C2B2CF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10">
            <a:extLst xmlns:a="http://schemas.openxmlformats.org/drawingml/2006/main">
              <a:ext uri="{FF2B5EF4-FFF2-40B4-BE49-F238E27FC236}">
                <a16:creationId xmlns:a16="http://schemas.microsoft.com/office/drawing/2014/main" id="{A19469E1-44D7-43DE-AD33-36729C01F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1">
            <a:extLst xmlns:a="http://schemas.openxmlformats.org/drawingml/2006/main">
              <a:ext uri="{FF2B5EF4-FFF2-40B4-BE49-F238E27FC236}">
                <a16:creationId xmlns:a16="http://schemas.microsoft.com/office/drawing/2014/main" id="{A29226F6-B23A-4BB8-8CA1-8F4401A7B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c44154875046ea"/>
          <a:stretch xmlns:a="http://schemas.openxmlformats.org/drawingml/2006/main"/>
        </p:blipFill>
        <p:spPr>
          <a:xfrm xmlns:a="http://schemas.openxmlformats.org/drawingml/2006/main">
            <a:off x="571500" y="1011600"/>
            <a:ext cx="3752850" cy="5025301"/>
          </a:xfrm>
          <a:prstGeom xmlns:a="http://schemas.openxmlformats.org/drawingml/2006/main" prst="rect">
            <a:avLst/>
          </a:prstGeom>
        </p:spPr>
      </p:pic>
      <p:sp>
        <p:nvSpPr>
          <p:cNvPr id="5" name="text-12">
            <a:extLst xmlns:a="http://schemas.openxmlformats.org/drawingml/2006/main">
              <a:ext uri="{FF2B5EF4-FFF2-40B4-BE49-F238E27FC236}">
                <a16:creationId xmlns:a16="http://schemas.microsoft.com/office/drawing/2014/main" id="{69A71E6B-B9C6-4FAF-8924-B85CD5EB1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028700"/>
            <a:ext cx="666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GRITERRA / СОБСТВЕННЫЙ МАГАЗИН</a:t>
            </a:r>
          </a:p>
        </p:txBody>
      </p:sp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7453B3-E72A-4902-8A02-68C89220F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524000"/>
            <a:ext cx="6667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Помогаем покупателю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6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выбрать ваш товар</a:t>
            </a:r>
          </a:p>
        </p:txBody>
      </p:sp>
      <p:sp>
        <p:nvSpPr>
          <p:cNvPr id="7" name="text-13">
            <a:extLst xmlns:a="http://schemas.openxmlformats.org/drawingml/2006/main">
              <a:ext uri="{FF2B5EF4-FFF2-40B4-BE49-F238E27FC236}">
                <a16:creationId xmlns:a16="http://schemas.microsoft.com/office/drawing/2014/main" id="{1825952D-8395-431D-A9BE-CD454DC48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924175"/>
            <a:ext cx="66103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Природные материалы выбирают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по применению, фракции и фасовке.</a:t>
            </a:r>
          </a:p>
        </p:txBody>
      </p:sp>
      <p:sp>
        <p:nvSpPr>
          <p:cNvPr id="8" name="text-14">
            <a:extLst xmlns:a="http://schemas.openxmlformats.org/drawingml/2006/main">
              <a:ext uri="{FF2B5EF4-FFF2-40B4-BE49-F238E27FC236}">
                <a16:creationId xmlns:a16="http://schemas.microsoft.com/office/drawing/2014/main" id="{83D22E20-F586-4A05-9BDD-9DE234ACA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3981450"/>
            <a:ext cx="6610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Что сделали</a:t>
            </a:r>
          </a:p>
        </p:txBody>
      </p:sp>
      <p:sp>
        <p:nvSpPr>
          <p:cNvPr id="9" name="text-15">
            <a:extLst xmlns:a="http://schemas.openxmlformats.org/drawingml/2006/main">
              <a:ext uri="{FF2B5EF4-FFF2-40B4-BE49-F238E27FC236}">
                <a16:creationId xmlns:a16="http://schemas.microsoft.com/office/drawing/2014/main" id="{B11A6706-07DA-46AA-BA27-752419F07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4476750"/>
            <a:ext cx="66103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Собрали каталог по задачам покупателя.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Упорядочили характеристики и карточки.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Связали товарный контент и SEO.</a:t>
            </a:r>
          </a:p>
        </p:txBody>
      </p:sp>
      <p:sp>
        <p:nvSpPr>
          <p:cNvPr id="10" name="text-16">
            <a:extLst xmlns:a="http://schemas.openxmlformats.org/drawingml/2006/main">
              <a:ext uri="{FF2B5EF4-FFF2-40B4-BE49-F238E27FC236}">
                <a16:creationId xmlns:a16="http://schemas.microsoft.com/office/drawing/2014/main" id="{CD126FF9-1DA9-422D-A650-743B65354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309e6495fcd84084"/>
              </a:rPr>
              <a:t>Кейс GRITERRA: опыт товарного контента в собственном e-commerce.</a:t>
            </a:r>
          </a:p>
        </p:txBody>
      </p:sp>
    </p:spTree>
    <p:extLst>
      <p:ext uri="{BB962C8B-B14F-4D97-AF65-F5344CB8AC3E}">
        <p14:creationId xmlns:p14="http://schemas.microsoft.com/office/powerpoint/2010/main" val="20893886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7">
            <a:extLst xmlns:a="http://schemas.openxmlformats.org/drawingml/2006/main">
              <a:ext uri="{FF2B5EF4-FFF2-40B4-BE49-F238E27FC236}">
                <a16:creationId xmlns:a16="http://schemas.microsoft.com/office/drawing/2014/main" id="{0B3C35F2-58F3-4A8D-A175-314803D6C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18">
            <a:extLst xmlns:a="http://schemas.openxmlformats.org/drawingml/2006/main">
              <a:ext uri="{FF2B5EF4-FFF2-40B4-BE49-F238E27FC236}">
                <a16:creationId xmlns:a16="http://schemas.microsoft.com/office/drawing/2014/main" id="{D85D3911-CFCF-4A46-8428-76ACF8CE0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9">
            <a:extLst xmlns:a="http://schemas.openxmlformats.org/drawingml/2006/main">
              <a:ext uri="{FF2B5EF4-FFF2-40B4-BE49-F238E27FC236}">
                <a16:creationId xmlns:a16="http://schemas.microsoft.com/office/drawing/2014/main" id="{2CF3B9C8-04A2-45AF-915F-BE80A5A38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AD62052-33D6-4BFA-8867-089069DCB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0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Разработали Monkey Pulse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0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для аналитики маркетплейсов</a:t>
            </a:r>
          </a:p>
        </p:txBody>
      </p:sp>
      <p:sp>
        <p:nvSpPr>
          <p:cNvPr id="5" name="text-20">
            <a:extLst xmlns:a="http://schemas.openxmlformats.org/drawingml/2006/main">
              <a:ext uri="{FF2B5EF4-FFF2-40B4-BE49-F238E27FC236}">
                <a16:creationId xmlns:a16="http://schemas.microsoft.com/office/drawing/2014/main" id="{58900623-E127-4ED4-BFDF-4BC2A7BEA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24175"/>
            <a:ext cx="5524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Monkey Pulse</a:t>
            </a:r>
          </a:p>
        </p:txBody>
      </p:sp>
      <p:sp>
        <p:nvSpPr>
          <p:cNvPr id="6" name="text-21">
            <a:extLst xmlns:a="http://schemas.openxmlformats.org/drawingml/2006/main">
              <a:ext uri="{FF2B5EF4-FFF2-40B4-BE49-F238E27FC236}">
                <a16:creationId xmlns:a16="http://schemas.microsoft.com/office/drawing/2014/main" id="{1F619CD3-C1C0-4413-B3A6-D57E1147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95700"/>
            <a:ext cx="5410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Собственный аналитический продукт</a:t>
            </a:r>
          </a:p>
        </p:txBody>
      </p:sp>
      <p:sp>
        <p:nvSpPr>
          <p:cNvPr id="7" name="text-22">
            <a:extLst xmlns:a="http://schemas.openxmlformats.org/drawingml/2006/main">
              <a:ext uri="{FF2B5EF4-FFF2-40B4-BE49-F238E27FC236}">
                <a16:creationId xmlns:a16="http://schemas.microsoft.com/office/drawing/2014/main" id="{8EB5E922-8395-48C5-AC32-2AD0CC388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00550"/>
            <a:ext cx="54959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Собирает доступные данные площадок.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Учитывает себестоимость.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Объясняет показатели и их источники.</a:t>
            </a:r>
          </a:p>
        </p:txBody>
      </p:sp>
      <p:sp>
        <p:nvSpPr>
          <p:cNvPr id="8" name="text-23">
            <a:extLst xmlns:a="http://schemas.openxmlformats.org/drawingml/2006/main">
              <a:ext uri="{FF2B5EF4-FFF2-40B4-BE49-F238E27FC236}">
                <a16:creationId xmlns:a16="http://schemas.microsoft.com/office/drawing/2014/main" id="{2FB68A03-0E4E-4288-9B6E-668F59BDD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019425"/>
            <a:ext cx="500062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Команда MonkeyLead</a:t>
            </a:r>
          </a:p>
        </p:txBody>
      </p:sp>
      <p:sp>
        <p:nvSpPr>
          <p:cNvPr id="9" name="text-24">
            <a:extLst xmlns:a="http://schemas.openxmlformats.org/drawingml/2006/main">
              <a:ext uri="{FF2B5EF4-FFF2-40B4-BE49-F238E27FC236}">
                <a16:creationId xmlns:a16="http://schemas.microsoft.com/office/drawing/2014/main" id="{A5CC10AC-41CC-4F90-9379-5BC999A03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810000"/>
            <a:ext cx="500062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Предлагает действие.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Выполняет согласованные работы.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Проверяет результат.</a:t>
            </a:r>
          </a:p>
        </p:txBody>
      </p:sp>
      <p:sp>
        <p:nvSpPr>
          <p:cNvPr id="10" name="text-25">
            <a:extLst xmlns:a="http://schemas.openxmlformats.org/drawingml/2006/main">
              <a:ext uri="{FF2B5EF4-FFF2-40B4-BE49-F238E27FC236}">
                <a16:creationId xmlns:a16="http://schemas.microsoft.com/office/drawing/2014/main" id="{E6917F11-49D5-4759-9D20-63CBDC8B9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5295900"/>
            <a:ext cx="50006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BBAE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BBAEFF"/>
                </a:solidFill>
                <a:latin typeface="Arial"/>
                <a:ea typeface="Arial"/>
                <a:cs typeface="Arial"/>
              </a:rPr>
              <a:t>Вы заказываете работу команды.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BBAEF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BBAEFF"/>
                </a:solidFill>
                <a:latin typeface="Arial"/>
                <a:ea typeface="Arial"/>
                <a:cs typeface="Arial"/>
              </a:rPr>
              <a:t>Аналитика помогает выбрать действие.</a:t>
            </a:r>
          </a:p>
        </p:txBody>
      </p:sp>
      <p:sp>
        <p:nvSpPr>
          <p:cNvPr id="11" name="text-26">
            <a:extLst xmlns:a="http://schemas.openxmlformats.org/drawingml/2006/main">
              <a:ext uri="{FF2B5EF4-FFF2-40B4-BE49-F238E27FC236}">
                <a16:creationId xmlns:a16="http://schemas.microsoft.com/office/drawing/2014/main" id="{4BCAA621-EBCE-4C69-B60B-4D972E439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f2c556da5de64a96"/>
              </a:rPr>
              <a:t>Monkey Pulse: собственный продукт. Возможности и границы описаны в кейсе.</a:t>
            </a:r>
          </a:p>
        </p:txBody>
      </p:sp>
    </p:spTree>
    <p:extLst>
      <p:ext uri="{BB962C8B-B14F-4D97-AF65-F5344CB8AC3E}">
        <p14:creationId xmlns:p14="http://schemas.microsoft.com/office/powerpoint/2010/main" val="3648073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27">
            <a:extLst xmlns:a="http://schemas.openxmlformats.org/drawingml/2006/main">
              <a:ext uri="{FF2B5EF4-FFF2-40B4-BE49-F238E27FC236}">
                <a16:creationId xmlns:a16="http://schemas.microsoft.com/office/drawing/2014/main" id="{58FF9377-FA50-442C-8263-3E356198A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8">
            <a:extLst xmlns:a="http://schemas.openxmlformats.org/drawingml/2006/main">
              <a:ext uri="{FF2B5EF4-FFF2-40B4-BE49-F238E27FC236}">
                <a16:creationId xmlns:a16="http://schemas.microsoft.com/office/drawing/2014/main" id="{50FC62F6-F0FD-4566-952F-5D26E7D8E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29">
            <a:extLst xmlns:a="http://schemas.openxmlformats.org/drawingml/2006/main">
              <a:ext uri="{FF2B5EF4-FFF2-40B4-BE49-F238E27FC236}">
                <a16:creationId xmlns:a16="http://schemas.microsoft.com/office/drawing/2014/main" id="{1EA0ED01-6D2E-41C6-A7A3-ED773F16B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C2EEA39-4737-4E7B-BF34-3A7684BEE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0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Сначала решаем,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0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какому товару нужен рост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571500" y="2647950"/>
          <a:ext xmlns:a="http://schemas.openxmlformats.org/drawingml/2006/main" cx="11049000" cy="3286125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390900"/>
                <a:gridCol w="3524250"/>
                <a:gridCol w="4133850"/>
              </a:tblGrid>
              <a:tr h="428625"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Ситуация товара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Что делаем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Что проверяем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</a:tr>
              <a:tr h="7143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Экономика сходится,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товар в наличии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Тестируем усиление</a:t>
                      </a:r>
                    </a:p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рекламы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Результат с учётом расходов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и доступного запаса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7143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Есть просмотры,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покупок мало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Проверяем карточку,</a:t>
                      </a:r>
                    </a:p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цену и предложение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Конверсию в покупку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при сопоставимом трафике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7143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Спрос есть,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товар заканчивается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Согласуем пополнение</a:t>
                      </a:r>
                    </a:p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и темп продвижения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Хватит ли товара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до следующей поставки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714375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Продажи есть,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товар убыточен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Проверяем расходы,</a:t>
                      </a:r>
                    </a:p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скидку и ассортимент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Есть ли смысл</a:t>
                      </a:r>
                    </a:p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увеличивать продажи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</a:tbl>
          </a:graphicData>
        </a:graphic>
      </p:graphicFrame>
      <p:sp>
        <p:nvSpPr>
          <p:cNvPr id="6" name="text-30">
            <a:extLst xmlns:a="http://schemas.openxmlformats.org/drawingml/2006/main">
              <a:ext uri="{FF2B5EF4-FFF2-40B4-BE49-F238E27FC236}">
                <a16:creationId xmlns:a16="http://schemas.microsoft.com/office/drawing/2014/main" id="{BDE183EF-A7A6-4969-8939-0E385CF09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2c793aab8f9a4a51"/>
              </a:rPr>
              <a:t>Модель выбора приоритета. Решение по товару принимаем после проверки данных.</a:t>
            </a:r>
          </a:p>
        </p:txBody>
      </p:sp>
    </p:spTree>
    <p:extLst>
      <p:ext uri="{BB962C8B-B14F-4D97-AF65-F5344CB8AC3E}">
        <p14:creationId xmlns:p14="http://schemas.microsoft.com/office/powerpoint/2010/main" val="4480245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31">
            <a:extLst xmlns:a="http://schemas.openxmlformats.org/drawingml/2006/main">
              <a:ext uri="{FF2B5EF4-FFF2-40B4-BE49-F238E27FC236}">
                <a16:creationId xmlns:a16="http://schemas.microsoft.com/office/drawing/2014/main" id="{CB1C236A-DA2B-4FF5-A3BC-128B60935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32">
            <a:extLst xmlns:a="http://schemas.openxmlformats.org/drawingml/2006/main">
              <a:ext uri="{FF2B5EF4-FFF2-40B4-BE49-F238E27FC236}">
                <a16:creationId xmlns:a16="http://schemas.microsoft.com/office/drawing/2014/main" id="{89B1EDD7-DBB7-4466-915B-A2AEF28DF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3">
            <a:extLst xmlns:a="http://schemas.openxmlformats.org/drawingml/2006/main">
              <a:ext uri="{FF2B5EF4-FFF2-40B4-BE49-F238E27FC236}">
                <a16:creationId xmlns:a16="http://schemas.microsoft.com/office/drawing/2014/main" id="{AAA2E961-1CFA-41AA-B911-373FEFAF1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F4D62D8-9136-466A-9EDA-46E2FA9EF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1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Рост заказов проверяем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1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по экономике товара</a:t>
            </a:r>
          </a:p>
        </p:txBody>
      </p:sp>
      <p:sp>
        <p:nvSpPr>
          <p:cNvPr id="5" name="text-34">
            <a:extLst xmlns:a="http://schemas.openxmlformats.org/drawingml/2006/main">
              <a:ext uri="{FF2B5EF4-FFF2-40B4-BE49-F238E27FC236}">
                <a16:creationId xmlns:a16="http://schemas.microsoft.com/office/drawing/2014/main" id="{1A60DFCE-F71F-4E4E-A7F6-F03E3CC59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95600"/>
            <a:ext cx="2667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Заказы</a:t>
            </a:r>
          </a:p>
        </p:txBody>
      </p:sp>
      <p:sp>
        <p:nvSpPr>
          <p:cNvPr id="6" name="text-35">
            <a:extLst xmlns:a="http://schemas.openxmlformats.org/drawingml/2006/main">
              <a:ext uri="{FF2B5EF4-FFF2-40B4-BE49-F238E27FC236}">
                <a16:creationId xmlns:a16="http://schemas.microsoft.com/office/drawing/2014/main" id="{C91DCAB7-5C08-466E-9476-FCECAE6A0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14725"/>
            <a:ext cx="266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Что оформили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покупатели</a:t>
            </a:r>
          </a:p>
        </p:txBody>
      </p:sp>
      <p:sp>
        <p:nvSpPr>
          <p:cNvPr id="7" name="text-36">
            <a:extLst xmlns:a="http://schemas.openxmlformats.org/drawingml/2006/main">
              <a:ext uri="{FF2B5EF4-FFF2-40B4-BE49-F238E27FC236}">
                <a16:creationId xmlns:a16="http://schemas.microsoft.com/office/drawing/2014/main" id="{906B5F81-4FC6-463A-9E18-710DEB185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895600"/>
            <a:ext cx="2667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Выкуп</a:t>
            </a:r>
          </a:p>
        </p:txBody>
      </p:sp>
      <p:sp>
        <p:nvSpPr>
          <p:cNvPr id="8" name="text-37">
            <a:extLst xmlns:a="http://schemas.openxmlformats.org/drawingml/2006/main">
              <a:ext uri="{FF2B5EF4-FFF2-40B4-BE49-F238E27FC236}">
                <a16:creationId xmlns:a16="http://schemas.microsoft.com/office/drawing/2014/main" id="{64C3710A-35DA-49E1-87E1-8F3672E96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514725"/>
            <a:ext cx="266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Что купили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 учётом возвратов</a:t>
            </a:r>
          </a:p>
        </p:txBody>
      </p:sp>
      <p:sp>
        <p:nvSpPr>
          <p:cNvPr id="9" name="text-38">
            <a:extLst xmlns:a="http://schemas.openxmlformats.org/drawingml/2006/main">
              <a:ext uri="{FF2B5EF4-FFF2-40B4-BE49-F238E27FC236}">
                <a16:creationId xmlns:a16="http://schemas.microsoft.com/office/drawing/2014/main" id="{9746905F-DB3E-4404-8B46-6E55EDEF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895600"/>
            <a:ext cx="2667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Начисления</a:t>
            </a:r>
          </a:p>
        </p:txBody>
      </p:sp>
      <p:sp>
        <p:nvSpPr>
          <p:cNvPr id="10" name="text-39">
            <a:extLst xmlns:a="http://schemas.openxmlformats.org/drawingml/2006/main">
              <a:ext uri="{FF2B5EF4-FFF2-40B4-BE49-F238E27FC236}">
                <a16:creationId xmlns:a16="http://schemas.microsoft.com/office/drawing/2014/main" id="{19923B80-088E-4BEB-BC19-266729EC0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514725"/>
            <a:ext cx="2667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Что учла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площадка</a:t>
            </a:r>
          </a:p>
        </p:txBody>
      </p:sp>
      <p:sp>
        <p:nvSpPr>
          <p:cNvPr id="11" name="text-40">
            <a:extLst xmlns:a="http://schemas.openxmlformats.org/drawingml/2006/main">
              <a:ext uri="{FF2B5EF4-FFF2-40B4-BE49-F238E27FC236}">
                <a16:creationId xmlns:a16="http://schemas.microsoft.com/office/drawing/2014/main" id="{6F83095C-2DF0-4FBF-BB95-8261FD8E9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2895600"/>
            <a:ext cx="22764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Выплаты</a:t>
            </a:r>
          </a:p>
        </p:txBody>
      </p:sp>
      <p:sp>
        <p:nvSpPr>
          <p:cNvPr id="12" name="text-41">
            <a:extLst xmlns:a="http://schemas.openxmlformats.org/drawingml/2006/main">
              <a:ext uri="{FF2B5EF4-FFF2-40B4-BE49-F238E27FC236}">
                <a16:creationId xmlns:a16="http://schemas.microsoft.com/office/drawing/2014/main" id="{541A32BA-032B-4AC9-9CAD-1C56B6CAC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514725"/>
            <a:ext cx="22764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Что поступило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на счёт</a:t>
            </a:r>
          </a:p>
        </p:txBody>
      </p:sp>
      <p:sp>
        <p:nvSpPr>
          <p:cNvPr id="13" name="rule-42">
            <a:extLst xmlns:a="http://schemas.openxmlformats.org/drawingml/2006/main">
              <a:ext uri="{FF2B5EF4-FFF2-40B4-BE49-F238E27FC236}">
                <a16:creationId xmlns:a16="http://schemas.microsoft.com/office/drawing/2014/main" id="{81FAA75D-3D51-4CB4-A825-4A8AD2029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482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14" name="text-43">
            <a:extLst xmlns:a="http://schemas.openxmlformats.org/drawingml/2006/main">
              <a:ext uri="{FF2B5EF4-FFF2-40B4-BE49-F238E27FC236}">
                <a16:creationId xmlns:a16="http://schemas.microsoft.com/office/drawing/2014/main" id="{77B1FDD8-A35C-4398-9852-4D7C3B85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7205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Учитываем расходы</a:t>
            </a:r>
          </a:p>
        </p:txBody>
      </p:sp>
      <p:sp>
        <p:nvSpPr>
          <p:cNvPr id="15" name="text-44">
            <a:extLst xmlns:a="http://schemas.openxmlformats.org/drawingml/2006/main">
              <a:ext uri="{FF2B5EF4-FFF2-40B4-BE49-F238E27FC236}">
                <a16:creationId xmlns:a16="http://schemas.microsoft.com/office/drawing/2014/main" id="{E7E9A475-AF37-4672-A70D-06E57A8D1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62600"/>
            <a:ext cx="105727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Себестоимость, комиссии, логистику, рекламу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и другие затраты в выбранном периоде.</a:t>
            </a:r>
          </a:p>
        </p:txBody>
      </p:sp>
      <p:sp>
        <p:nvSpPr>
          <p:cNvPr id="16" name="text-45">
            <a:extLst xmlns:a="http://schemas.openxmlformats.org/drawingml/2006/main">
              <a:ext uri="{FF2B5EF4-FFF2-40B4-BE49-F238E27FC236}">
                <a16:creationId xmlns:a16="http://schemas.microsoft.com/office/drawing/2014/main" id="{01DC126B-21DD-415C-854C-5765368BA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Неполные данные обозначаем. Чистую прибыль без необходимых расходов не подтверждаем.</a:t>
            </a:r>
          </a:p>
        </p:txBody>
      </p:sp>
    </p:spTree>
    <p:extLst>
      <p:ext uri="{BB962C8B-B14F-4D97-AF65-F5344CB8AC3E}">
        <p14:creationId xmlns:p14="http://schemas.microsoft.com/office/powerpoint/2010/main" val="17452553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46">
            <a:extLst xmlns:a="http://schemas.openxmlformats.org/drawingml/2006/main">
              <a:ext uri="{FF2B5EF4-FFF2-40B4-BE49-F238E27FC236}">
                <a16:creationId xmlns:a16="http://schemas.microsoft.com/office/drawing/2014/main" id="{CEC3F016-17DB-432D-9CCF-1F0A2B123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47">
            <a:extLst xmlns:a="http://schemas.openxmlformats.org/drawingml/2006/main">
              <a:ext uri="{FF2B5EF4-FFF2-40B4-BE49-F238E27FC236}">
                <a16:creationId xmlns:a16="http://schemas.microsoft.com/office/drawing/2014/main" id="{7AFEB65E-18FE-4CF9-BA7E-2AD92B0B9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48">
            <a:extLst xmlns:a="http://schemas.openxmlformats.org/drawingml/2006/main">
              <a:ext uri="{FF2B5EF4-FFF2-40B4-BE49-F238E27FC236}">
                <a16:creationId xmlns:a16="http://schemas.microsoft.com/office/drawing/2014/main" id="{3F75C28F-32CC-4988-9A34-1522EDC3F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A48BD00-78C8-4C68-A9AE-6F209BF13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8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Что можно поручить MonkeyLead</a:t>
            </a:r>
          </a:p>
        </p:txBody>
      </p:sp>
      <p:sp>
        <p:nvSpPr>
          <p:cNvPr id="5" name="text-49">
            <a:extLst xmlns:a="http://schemas.openxmlformats.org/drawingml/2006/main">
              <a:ext uri="{FF2B5EF4-FFF2-40B4-BE49-F238E27FC236}">
                <a16:creationId xmlns:a16="http://schemas.microsoft.com/office/drawing/2014/main" id="{D5E463D8-DFA2-420A-904B-0CCCE35DA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05050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Реклама внутри площадок</a:t>
            </a:r>
          </a:p>
        </p:txBody>
      </p:sp>
      <p:sp>
        <p:nvSpPr>
          <p:cNvPr id="6" name="text-50">
            <a:extLst xmlns:a="http://schemas.openxmlformats.org/drawingml/2006/main">
              <a:ext uri="{FF2B5EF4-FFF2-40B4-BE49-F238E27FC236}">
                <a16:creationId xmlns:a16="http://schemas.microsoft.com/office/drawing/2014/main" id="{714F2CBA-5984-410D-85E4-92BF43DAD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90825"/>
            <a:ext cx="5143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Товары, кампании и ставки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 учётом маржи и наличия.</a:t>
            </a:r>
          </a:p>
        </p:txBody>
      </p:sp>
      <p:sp>
        <p:nvSpPr>
          <p:cNvPr id="7" name="text-51">
            <a:extLst xmlns:a="http://schemas.openxmlformats.org/drawingml/2006/main">
              <a:ext uri="{FF2B5EF4-FFF2-40B4-BE49-F238E27FC236}">
                <a16:creationId xmlns:a16="http://schemas.microsoft.com/office/drawing/2014/main" id="{FDC097DF-6DA1-4D75-8D43-5838A0EE6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05050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Карточки и контент</a:t>
            </a:r>
          </a:p>
        </p:txBody>
      </p:sp>
      <p:sp>
        <p:nvSpPr>
          <p:cNvPr id="8" name="text-52">
            <a:extLst xmlns:a="http://schemas.openxmlformats.org/drawingml/2006/main">
              <a:ext uri="{FF2B5EF4-FFF2-40B4-BE49-F238E27FC236}">
                <a16:creationId xmlns:a16="http://schemas.microsoft.com/office/drawing/2014/main" id="{3655E0D3-98F9-4EE9-BB43-55335F26A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790825"/>
            <a:ext cx="5143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Категории, характеристики, тексты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 визуалы под вопросы покупателя.</a:t>
            </a:r>
          </a:p>
        </p:txBody>
      </p:sp>
      <p:sp>
        <p:nvSpPr>
          <p:cNvPr id="9" name="text-53">
            <a:extLst xmlns:a="http://schemas.openxmlformats.org/drawingml/2006/main">
              <a:ext uri="{FF2B5EF4-FFF2-40B4-BE49-F238E27FC236}">
                <a16:creationId xmlns:a16="http://schemas.microsoft.com/office/drawing/2014/main" id="{CE0C238E-6A86-4FB0-AF58-DC85A785D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29025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Цены и акции</a:t>
            </a:r>
          </a:p>
        </p:txBody>
      </p:sp>
      <p:sp>
        <p:nvSpPr>
          <p:cNvPr id="10" name="text-54">
            <a:extLst xmlns:a="http://schemas.openxmlformats.org/drawingml/2006/main">
              <a:ext uri="{FF2B5EF4-FFF2-40B4-BE49-F238E27FC236}">
                <a16:creationId xmlns:a16="http://schemas.microsoft.com/office/drawing/2014/main" id="{FB49444C-3C18-4354-BECC-84229B22B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14800"/>
            <a:ext cx="5143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Проверка скидки и условий промо.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Оценка результата после расходов.</a:t>
            </a:r>
          </a:p>
        </p:txBody>
      </p:sp>
      <p:sp>
        <p:nvSpPr>
          <p:cNvPr id="11" name="text-55">
            <a:extLst xmlns:a="http://schemas.openxmlformats.org/drawingml/2006/main">
              <a:ext uri="{FF2B5EF4-FFF2-40B4-BE49-F238E27FC236}">
                <a16:creationId xmlns:a16="http://schemas.microsoft.com/office/drawing/2014/main" id="{7B67D8F1-A6BE-48DD-BA79-441DD653E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629025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Ассортимент и остатки</a:t>
            </a:r>
          </a:p>
        </p:txBody>
      </p:sp>
      <p:sp>
        <p:nvSpPr>
          <p:cNvPr id="12" name="text-56">
            <a:extLst xmlns:a="http://schemas.openxmlformats.org/drawingml/2006/main">
              <a:ext uri="{FF2B5EF4-FFF2-40B4-BE49-F238E27FC236}">
                <a16:creationId xmlns:a16="http://schemas.microsoft.com/office/drawing/2014/main" id="{343802D6-567D-4900-8D3E-716B398F0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14800"/>
            <a:ext cx="5143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Приоритет продвижения, пополнения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 пересмотра слабых позиций.</a:t>
            </a:r>
          </a:p>
        </p:txBody>
      </p:sp>
      <p:sp>
        <p:nvSpPr>
          <p:cNvPr id="13" name="text-57">
            <a:extLst xmlns:a="http://schemas.openxmlformats.org/drawingml/2006/main">
              <a:ext uri="{FF2B5EF4-FFF2-40B4-BE49-F238E27FC236}">
                <a16:creationId xmlns:a16="http://schemas.microsoft.com/office/drawing/2014/main" id="{246BC8FA-3534-4591-B2DB-C8E0B347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Аудит данных и экономики</a:t>
            </a:r>
          </a:p>
        </p:txBody>
      </p:sp>
      <p:sp>
        <p:nvSpPr>
          <p:cNvPr id="14" name="text-58">
            <a:extLst xmlns:a="http://schemas.openxmlformats.org/drawingml/2006/main">
              <a:ext uri="{FF2B5EF4-FFF2-40B4-BE49-F238E27FC236}">
                <a16:creationId xmlns:a16="http://schemas.microsoft.com/office/drawing/2014/main" id="{2D2724D3-BA9B-456C-BC7C-919746936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38775"/>
            <a:ext cx="5143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Проверка источников и себестоимости.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Разбор результата по товарам.</a:t>
            </a:r>
          </a:p>
        </p:txBody>
      </p:sp>
      <p:sp>
        <p:nvSpPr>
          <p:cNvPr id="15" name="text-59">
            <a:extLst xmlns:a="http://schemas.openxmlformats.org/drawingml/2006/main">
              <a:ext uri="{FF2B5EF4-FFF2-40B4-BE49-F238E27FC236}">
                <a16:creationId xmlns:a16="http://schemas.microsoft.com/office/drawing/2014/main" id="{D950CE41-D869-4BEE-9343-F59050957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953000"/>
            <a:ext cx="514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Проверка изменений</a:t>
            </a:r>
          </a:p>
        </p:txBody>
      </p:sp>
      <p:sp>
        <p:nvSpPr>
          <p:cNvPr id="16" name="text-60">
            <a:extLst xmlns:a="http://schemas.openxmlformats.org/drawingml/2006/main">
              <a:ext uri="{FF2B5EF4-FFF2-40B4-BE49-F238E27FC236}">
                <a16:creationId xmlns:a16="http://schemas.microsoft.com/office/drawing/2014/main" id="{E1CC2D65-3B1D-442C-A3CE-D74895E82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438775"/>
            <a:ext cx="5143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Метрика, период и итог действия.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18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Основание для следующего решения.</a:t>
            </a:r>
          </a:p>
        </p:txBody>
      </p:sp>
      <p:sp>
        <p:nvSpPr>
          <p:cNvPr id="17" name="text-61">
            <a:extLst xmlns:a="http://schemas.openxmlformats.org/drawingml/2006/main">
              <a:ext uri="{FF2B5EF4-FFF2-40B4-BE49-F238E27FC236}">
                <a16:creationId xmlns:a16="http://schemas.microsoft.com/office/drawing/2014/main" id="{8DB749B5-C717-4DC5-936F-11376A4EF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d5392bfbd9754c6b"/>
              </a:rPr>
              <a:t>Можно передать один участок. Состав и стоимость фиксируем после разбора.</a:t>
            </a:r>
          </a:p>
        </p:txBody>
      </p:sp>
    </p:spTree>
    <p:extLst>
      <p:ext uri="{BB962C8B-B14F-4D97-AF65-F5344CB8AC3E}">
        <p14:creationId xmlns:p14="http://schemas.microsoft.com/office/powerpoint/2010/main" val="195992628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62">
            <a:extLst xmlns:a="http://schemas.openxmlformats.org/drawingml/2006/main">
              <a:ext uri="{FF2B5EF4-FFF2-40B4-BE49-F238E27FC236}">
                <a16:creationId xmlns:a16="http://schemas.microsoft.com/office/drawing/2014/main" id="{873D1322-05A0-4987-BA77-3A61B4DAC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63">
            <a:extLst xmlns:a="http://schemas.openxmlformats.org/drawingml/2006/main">
              <a:ext uri="{FF2B5EF4-FFF2-40B4-BE49-F238E27FC236}">
                <a16:creationId xmlns:a16="http://schemas.microsoft.com/office/drawing/2014/main" id="{A520E652-2FD9-491B-8C80-FD50104BE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64">
            <a:extLst xmlns:a="http://schemas.openxmlformats.org/drawingml/2006/main">
              <a:ext uri="{FF2B5EF4-FFF2-40B4-BE49-F238E27FC236}">
                <a16:creationId xmlns:a16="http://schemas.microsoft.com/office/drawing/2014/main" id="{B9B2A3CC-F9E9-4F19-9C63-21935B8AF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93E6455-26B7-408D-9805-AE4819DEA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1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Работаем вместе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1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с вашим менеджером</a:t>
            </a:r>
          </a:p>
        </p:txBody>
      </p:sp>
      <p:sp>
        <p:nvSpPr>
          <p:cNvPr id="5" name="text-65">
            <a:extLst xmlns:a="http://schemas.openxmlformats.org/drawingml/2006/main">
              <a:ext uri="{FF2B5EF4-FFF2-40B4-BE49-F238E27FC236}">
                <a16:creationId xmlns:a16="http://schemas.microsoft.com/office/drawing/2014/main" id="{8EE03A61-CA75-4535-A0EF-F48BB1A58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90825"/>
            <a:ext cx="495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Ваш магазин</a:t>
            </a:r>
          </a:p>
        </p:txBody>
      </p:sp>
      <p:sp>
        <p:nvSpPr>
          <p:cNvPr id="6" name="text-66">
            <a:extLst xmlns:a="http://schemas.openxmlformats.org/drawingml/2006/main">
              <a:ext uri="{FF2B5EF4-FFF2-40B4-BE49-F238E27FC236}">
                <a16:creationId xmlns:a16="http://schemas.microsoft.com/office/drawing/2014/main" id="{D253C53D-F286-4AAE-8126-EF87EC196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62350"/>
            <a:ext cx="52863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Знание товара и себестоимость.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Закупки, поставки и работа с заказами.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Согласование бюджета и ограничений.</a:t>
            </a:r>
          </a:p>
        </p:txBody>
      </p:sp>
      <p:sp>
        <p:nvSpPr>
          <p:cNvPr id="7" name="text-67">
            <a:extLst xmlns:a="http://schemas.openxmlformats.org/drawingml/2006/main">
              <a:ext uri="{FF2B5EF4-FFF2-40B4-BE49-F238E27FC236}">
                <a16:creationId xmlns:a16="http://schemas.microsoft.com/office/drawing/2014/main" id="{6F407E19-9988-4B60-A6C9-4CF86CD40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2790825"/>
            <a:ext cx="5095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8" name="text-68">
            <a:extLst xmlns:a="http://schemas.openxmlformats.org/drawingml/2006/main">
              <a:ext uri="{FF2B5EF4-FFF2-40B4-BE49-F238E27FC236}">
                <a16:creationId xmlns:a16="http://schemas.microsoft.com/office/drawing/2014/main" id="{272A6385-93A2-4829-B056-A74E9DB0F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562350"/>
            <a:ext cx="5095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Разбор товаров и выбор действий.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Работы на согласованном участке.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Проверка результата и следующий шаг.</a:t>
            </a:r>
          </a:p>
        </p:txBody>
      </p:sp>
      <p:sp>
        <p:nvSpPr>
          <p:cNvPr id="9" name="rule-69">
            <a:extLst xmlns:a="http://schemas.openxmlformats.org/drawingml/2006/main">
              <a:ext uri="{FF2B5EF4-FFF2-40B4-BE49-F238E27FC236}">
                <a16:creationId xmlns:a16="http://schemas.microsoft.com/office/drawing/2014/main" id="{4A3A7AF5-9F5C-48F6-8B82-CF8CB934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578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0" name="text-70">
            <a:extLst xmlns:a="http://schemas.openxmlformats.org/drawingml/2006/main">
              <a:ext uri="{FF2B5EF4-FFF2-40B4-BE49-F238E27FC236}">
                <a16:creationId xmlns:a16="http://schemas.microsoft.com/office/drawing/2014/main" id="{B9265340-CC23-42AB-AA23-1C01BE9C5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62600"/>
            <a:ext cx="110490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В отчёте видно: что изменили, что получилось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3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и какое решение нужно принять.</a:t>
            </a:r>
          </a:p>
        </p:txBody>
      </p:sp>
      <p:sp>
        <p:nvSpPr>
          <p:cNvPr id="11" name="text-71">
            <a:extLst xmlns:a="http://schemas.openxmlformats.org/drawingml/2006/main">
              <a:ext uri="{FF2B5EF4-FFF2-40B4-BE49-F238E27FC236}">
                <a16:creationId xmlns:a16="http://schemas.microsoft.com/office/drawing/2014/main" id="{D5D3B6E2-E088-4596-93F3-82CEAC049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Ответственных, доступы и границы изменений определяем до начала.</a:t>
            </a:r>
          </a:p>
        </p:txBody>
      </p:sp>
    </p:spTree>
    <p:extLst>
      <p:ext uri="{BB962C8B-B14F-4D97-AF65-F5344CB8AC3E}">
        <p14:creationId xmlns:p14="http://schemas.microsoft.com/office/powerpoint/2010/main" val="13636489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72">
            <a:extLst xmlns:a="http://schemas.openxmlformats.org/drawingml/2006/main">
              <a:ext uri="{FF2B5EF4-FFF2-40B4-BE49-F238E27FC236}">
                <a16:creationId xmlns:a16="http://schemas.microsoft.com/office/drawing/2014/main" id="{D00F8264-474F-416E-8FDB-40CDB1367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73">
            <a:extLst xmlns:a="http://schemas.openxmlformats.org/drawingml/2006/main">
              <a:ext uri="{FF2B5EF4-FFF2-40B4-BE49-F238E27FC236}">
                <a16:creationId xmlns:a16="http://schemas.microsoft.com/office/drawing/2014/main" id="{903E4D49-9519-4722-9A98-40246910F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74">
            <a:extLst xmlns:a="http://schemas.openxmlformats.org/drawingml/2006/main">
              <a:ext uri="{FF2B5EF4-FFF2-40B4-BE49-F238E27FC236}">
                <a16:creationId xmlns:a16="http://schemas.microsoft.com/office/drawing/2014/main" id="{00A966A5-E716-426C-AC6F-71C79E27A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9CBC142-5106-4668-9ADC-FBD59732E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1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Первый этап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1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на одной товарной группе</a:t>
            </a:r>
          </a:p>
        </p:txBody>
      </p:sp>
      <p:sp>
        <p:nvSpPr>
          <p:cNvPr id="5" name="text-75">
            <a:extLst xmlns:a="http://schemas.openxmlformats.org/drawingml/2006/main">
              <a:ext uri="{FF2B5EF4-FFF2-40B4-BE49-F238E27FC236}">
                <a16:creationId xmlns:a16="http://schemas.microsoft.com/office/drawing/2014/main" id="{DDECA89F-FA38-4058-807A-FC7F1031F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81300"/>
            <a:ext cx="2905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До изменения</a:t>
            </a:r>
          </a:p>
        </p:txBody>
      </p:sp>
      <p:sp>
        <p:nvSpPr>
          <p:cNvPr id="6" name="text-76">
            <a:extLst xmlns:a="http://schemas.openxmlformats.org/drawingml/2006/main">
              <a:ext uri="{FF2B5EF4-FFF2-40B4-BE49-F238E27FC236}">
                <a16:creationId xmlns:a16="http://schemas.microsoft.com/office/drawing/2014/main" id="{21F0CD44-EA52-4E9B-A374-D8DA141B4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2781300"/>
            <a:ext cx="78771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Проверяем данные и выбираем приоритет.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Фиксируем состав, стоимость, срок и лимит расходов.</a:t>
            </a:r>
          </a:p>
        </p:txBody>
      </p:sp>
      <p:sp>
        <p:nvSpPr>
          <p:cNvPr id="7" name="rule-77">
            <a:extLst xmlns:a="http://schemas.openxmlformats.org/drawingml/2006/main">
              <a:ext uri="{FF2B5EF4-FFF2-40B4-BE49-F238E27FC236}">
                <a16:creationId xmlns:a16="http://schemas.microsoft.com/office/drawing/2014/main" id="{5F890055-4411-4416-AD75-7040895CE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242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8" name="text-78">
            <a:extLst xmlns:a="http://schemas.openxmlformats.org/drawingml/2006/main">
              <a:ext uri="{FF2B5EF4-FFF2-40B4-BE49-F238E27FC236}">
                <a16:creationId xmlns:a16="http://schemas.microsoft.com/office/drawing/2014/main" id="{48F681AD-D69B-44AE-B427-298961DB5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67150"/>
            <a:ext cx="2905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В работе</a:t>
            </a:r>
          </a:p>
        </p:txBody>
      </p:sp>
      <p:sp>
        <p:nvSpPr>
          <p:cNvPr id="9" name="text-79">
            <a:extLst xmlns:a="http://schemas.openxmlformats.org/drawingml/2006/main">
              <a:ext uri="{FF2B5EF4-FFF2-40B4-BE49-F238E27FC236}">
                <a16:creationId xmlns:a16="http://schemas.microsoft.com/office/drawing/2014/main" id="{3574BBE9-6584-4DB6-B8A5-4AD9BC975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3867150"/>
            <a:ext cx="78771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Меняем согласованный участок: рекламу,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карточку, цену или план по ассортименту.</a:t>
            </a:r>
          </a:p>
        </p:txBody>
      </p:sp>
      <p:sp>
        <p:nvSpPr>
          <p:cNvPr id="10" name="rule-80">
            <a:extLst xmlns:a="http://schemas.openxmlformats.org/drawingml/2006/main">
              <a:ext uri="{FF2B5EF4-FFF2-40B4-BE49-F238E27FC236}">
                <a16:creationId xmlns:a16="http://schemas.microsoft.com/office/drawing/2014/main" id="{1AC73832-E1BF-435A-9FFF-0DF488FE4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101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11" name="text-81">
            <a:extLst xmlns:a="http://schemas.openxmlformats.org/drawingml/2006/main">
              <a:ext uri="{FF2B5EF4-FFF2-40B4-BE49-F238E27FC236}">
                <a16:creationId xmlns:a16="http://schemas.microsoft.com/office/drawing/2014/main" id="{2138412C-3FA7-42AA-B427-D22BB9DCB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53000"/>
            <a:ext cx="29051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На проверке</a:t>
            </a:r>
          </a:p>
        </p:txBody>
      </p:sp>
      <p:sp>
        <p:nvSpPr>
          <p:cNvPr id="12" name="text-82">
            <a:extLst xmlns:a="http://schemas.openxmlformats.org/drawingml/2006/main">
              <a:ext uri="{FF2B5EF4-FFF2-40B4-BE49-F238E27FC236}">
                <a16:creationId xmlns:a16="http://schemas.microsoft.com/office/drawing/2014/main" id="{1DFA98EE-4059-4C5E-B541-CF93D6AC6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4953000"/>
            <a:ext cx="78771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Сравниваем результат с исходной точкой.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Учитываем наличие, акции и сезонность.</a:t>
            </a:r>
          </a:p>
        </p:txBody>
      </p:sp>
      <p:sp>
        <p:nvSpPr>
          <p:cNvPr id="13" name="text-83">
            <a:extLst xmlns:a="http://schemas.openxmlformats.org/drawingml/2006/main">
              <a:ext uri="{FF2B5EF4-FFF2-40B4-BE49-F238E27FC236}">
                <a16:creationId xmlns:a16="http://schemas.microsoft.com/office/drawing/2014/main" id="{191E6E5C-95F3-477E-A5BB-F284B0BFD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Если гипотеза не подтверждена, не расширяем её автоматически.</a:t>
            </a:r>
          </a:p>
        </p:txBody>
      </p:sp>
    </p:spTree>
    <p:extLst>
      <p:ext uri="{BB962C8B-B14F-4D97-AF65-F5344CB8AC3E}">
        <p14:creationId xmlns:p14="http://schemas.microsoft.com/office/powerpoint/2010/main" val="28285092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84">
            <a:extLst xmlns:a="http://schemas.openxmlformats.org/drawingml/2006/main">
              <a:ext uri="{FF2B5EF4-FFF2-40B4-BE49-F238E27FC236}">
                <a16:creationId xmlns:a16="http://schemas.microsoft.com/office/drawing/2014/main" id="{E8041B8F-8713-42FC-9038-26F4C86C2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85">
            <a:extLst xmlns:a="http://schemas.openxmlformats.org/drawingml/2006/main">
              <a:ext uri="{FF2B5EF4-FFF2-40B4-BE49-F238E27FC236}">
                <a16:creationId xmlns:a16="http://schemas.microsoft.com/office/drawing/2014/main" id="{CE86FA25-969A-481F-8C41-4231A6726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86">
            <a:extLst xmlns:a="http://schemas.openxmlformats.org/drawingml/2006/main">
              <a:ext uri="{FF2B5EF4-FFF2-40B4-BE49-F238E27FC236}">
                <a16:creationId xmlns:a16="http://schemas.microsoft.com/office/drawing/2014/main" id="{DB71F3CD-202F-406D-A2C8-1C4E142CE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309A2E7-F88E-485E-8FC6-0864B4E7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8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Какой товар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8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разберём первым?</a:t>
            </a:r>
          </a:p>
        </p:txBody>
      </p:sp>
      <p:sp>
        <p:nvSpPr>
          <p:cNvPr id="5" name="text-87">
            <a:extLst xmlns:a="http://schemas.openxmlformats.org/drawingml/2006/main">
              <a:ext uri="{FF2B5EF4-FFF2-40B4-BE49-F238E27FC236}">
                <a16:creationId xmlns:a16="http://schemas.microsoft.com/office/drawing/2014/main" id="{F25B7154-E214-4F73-9975-59F750486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956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Пришлите ссылку на магазин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и опишите главную проблему.</a:t>
            </a:r>
          </a:p>
        </p:txBody>
      </p:sp>
      <p:sp>
        <p:nvSpPr>
          <p:cNvPr id="6" name="text-88">
            <a:extLst xmlns:a="http://schemas.openxmlformats.org/drawingml/2006/main">
              <a:ext uri="{FF2B5EF4-FFF2-40B4-BE49-F238E27FC236}">
                <a16:creationId xmlns:a16="http://schemas.microsoft.com/office/drawing/2014/main" id="{7D356CE9-0B42-45F7-AF3B-0431ED593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14825"/>
            <a:ext cx="11049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После уточнения предложим первый этап: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что меняем, сколько это стоит и как проверяем результат.</a:t>
            </a:r>
          </a:p>
        </p:txBody>
      </p:sp>
      <p:sp>
        <p:nvSpPr>
          <p:cNvPr id="7" name="text-89">
            <a:extLst xmlns:a="http://schemas.openxmlformats.org/drawingml/2006/main">
              <a:ext uri="{FF2B5EF4-FFF2-40B4-BE49-F238E27FC236}">
                <a16:creationId xmlns:a16="http://schemas.microsoft.com/office/drawing/2014/main" id="{57A62641-3B95-4E6B-9307-0E78343ED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91150"/>
            <a:ext cx="110490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3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7357FF"/>
                </a:solidFill>
                <a:latin typeface="Arial"/>
                <a:ea typeface="Arial"/>
                <a:cs typeface="Arial"/>
                <a:hlinkClick xmlns:r="http://schemas.openxmlformats.org/officeDocument/2006/relationships" r:id="R322b7da950114504"/>
              </a:rPr>
              <a:t>Обсудить рост магазина</a:t>
            </a:r>
          </a:p>
        </p:txBody>
      </p:sp>
      <p:sp>
        <p:nvSpPr>
          <p:cNvPr id="8" name="rule-90">
            <a:extLst xmlns:a="http://schemas.openxmlformats.org/drawingml/2006/main">
              <a:ext uri="{FF2B5EF4-FFF2-40B4-BE49-F238E27FC236}">
                <a16:creationId xmlns:a16="http://schemas.microsoft.com/office/drawing/2014/main" id="{2012F918-9F56-47B9-AD78-71C6E4A84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960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9" name="text-91">
            <a:extLst xmlns:a="http://schemas.openxmlformats.org/drawingml/2006/main">
              <a:ext uri="{FF2B5EF4-FFF2-40B4-BE49-F238E27FC236}">
                <a16:creationId xmlns:a16="http://schemas.microsoft.com/office/drawing/2014/main" id="{395CC6F6-4079-4474-B4BB-0762E7FE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86500"/>
            <a:ext cx="1390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B0D0B"/>
                </a:solidFill>
                <a:latin typeface="Arial"/>
                <a:ea typeface="Arial"/>
                <a:cs typeface="Arial"/>
                <a:hlinkClick xmlns:r="http://schemas.openxmlformats.org/officeDocument/2006/relationships" r:id="Rb4163b6ba717488c"/>
              </a:rPr>
              <a:t>Telegram</a:t>
            </a:r>
          </a:p>
        </p:txBody>
      </p:sp>
      <p:sp>
        <p:nvSpPr>
          <p:cNvPr id="10" name="text-92">
            <a:extLst xmlns:a="http://schemas.openxmlformats.org/drawingml/2006/main">
              <a:ext uri="{FF2B5EF4-FFF2-40B4-BE49-F238E27FC236}">
                <a16:creationId xmlns:a16="http://schemas.microsoft.com/office/drawing/2014/main" id="{E6525219-6B12-4313-858A-9E84AE79D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286500"/>
            <a:ext cx="85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B0D0B"/>
                </a:solidFill>
                <a:latin typeface="Arial"/>
                <a:ea typeface="Arial"/>
                <a:cs typeface="Arial"/>
                <a:hlinkClick xmlns:r="http://schemas.openxmlformats.org/officeDocument/2006/relationships" r:id="Ref80e8f5db9a4ce4"/>
              </a:rPr>
              <a:t>MAX</a:t>
            </a:r>
          </a:p>
        </p:txBody>
      </p:sp>
      <p:sp>
        <p:nvSpPr>
          <p:cNvPr id="11" name="text-93">
            <a:extLst xmlns:a="http://schemas.openxmlformats.org/drawingml/2006/main">
              <a:ext uri="{FF2B5EF4-FFF2-40B4-BE49-F238E27FC236}">
                <a16:creationId xmlns:a16="http://schemas.microsoft.com/office/drawing/2014/main" id="{35FDEEFE-E060-4EF1-9A47-F6D07EC0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6286500"/>
            <a:ext cx="320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B0D0B"/>
                </a:solidFill>
                <a:latin typeface="Arial"/>
                <a:ea typeface="Arial"/>
                <a:cs typeface="Arial"/>
                <a:hlinkClick xmlns:r="http://schemas.openxmlformats.org/officeDocument/2006/relationships" r:id="R61cec20c52a84b6d"/>
              </a:rPr>
              <a:t>mail@monkeylead.ru</a:t>
            </a:r>
          </a:p>
        </p:txBody>
      </p:sp>
      <p:sp>
        <p:nvSpPr>
          <p:cNvPr id="12" name="text-94">
            <a:extLst xmlns:a="http://schemas.openxmlformats.org/drawingml/2006/main">
              <a:ext uri="{FF2B5EF4-FFF2-40B4-BE49-F238E27FC236}">
                <a16:creationId xmlns:a16="http://schemas.microsoft.com/office/drawing/2014/main" id="{43612DAF-D8DE-4665-8133-35289A743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6286500"/>
            <a:ext cx="3181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0B0D0B"/>
                </a:solidFill>
                <a:latin typeface="Arial"/>
                <a:ea typeface="Arial"/>
                <a:cs typeface="Arial"/>
                <a:hlinkClick xmlns:r="http://schemas.openxmlformats.org/officeDocument/2006/relationships" r:id="R08944553d07342d2"/>
              </a:rPr>
              <a:t>+7 (499) 325-38-65</a:t>
            </a:r>
          </a:p>
        </p:txBody>
      </p:sp>
    </p:spTree>
    <p:extLst>
      <p:ext uri="{BB962C8B-B14F-4D97-AF65-F5344CB8AC3E}">
        <p14:creationId xmlns:p14="http://schemas.microsoft.com/office/powerpoint/2010/main" val="12524723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2026-09-23T12:02:20.9650000Z</dcterms:created>
  <dcterms:modified xsi:type="dcterms:W3CDTF">2026-09-23T12:02:20.9650000Z</dcterms:modified>
</coreProperties>
</file>