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4e37f4f10f4a2f" /><Relationship Type="http://schemas.openxmlformats.org/officeDocument/2006/relationships/extended-properties" Target="/docProps/app.xml" Id="R4c127f91d2ea46c7" /><Relationship Type="http://schemas.openxmlformats.org/officeDocument/2006/relationships/officeDocument" Target="/ppt/presentation.xml" Id="Rec497c8f19c346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83f7d1edb94bfb"/>
  </p:sldMasterIdLst>
  <p:notesMasterIdLst>
    <p:notesMasterId xmlns:r="http://schemas.openxmlformats.org/officeDocument/2006/relationships" r:id="R6a735a8e3cb94fb2"/>
  </p:notesMasterIdLst>
  <p:sldIdLst>
    <p:sldId xmlns:r="http://schemas.openxmlformats.org/officeDocument/2006/relationships" id="256" r:id="Re74e361bb9584cf3"/>
    <p:sldId xmlns:r="http://schemas.openxmlformats.org/officeDocument/2006/relationships" id="257" r:id="Reeb5085937e6456c"/>
    <p:sldId xmlns:r="http://schemas.openxmlformats.org/officeDocument/2006/relationships" id="258" r:id="Re0ed9274473b47da"/>
    <p:sldId xmlns:r="http://schemas.openxmlformats.org/officeDocument/2006/relationships" id="259" r:id="R0420dee98e4d46c5"/>
    <p:sldId xmlns:r="http://schemas.openxmlformats.org/officeDocument/2006/relationships" id="260" r:id="R54bd850d4894492b"/>
    <p:sldId xmlns:r="http://schemas.openxmlformats.org/officeDocument/2006/relationships" id="261" r:id="Rbe4e5cfeda104be4"/>
    <p:sldId xmlns:r="http://schemas.openxmlformats.org/officeDocument/2006/relationships" id="262" r:id="R0d6219e24dfd4fc8"/>
    <p:sldId xmlns:r="http://schemas.openxmlformats.org/officeDocument/2006/relationships" id="263" r:id="R1bb05f820042409a"/>
    <p:sldId xmlns:r="http://schemas.openxmlformats.org/officeDocument/2006/relationships" id="264" r:id="R630487d567384269"/>
    <p:sldId xmlns:r="http://schemas.openxmlformats.org/officeDocument/2006/relationships" id="265" r:id="Rfd55c5a57a57471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427c852a3c4c3c" /><Relationship Type="http://schemas.openxmlformats.org/officeDocument/2006/relationships/slideMaster" Target="/ppt/slideMasters/slideMaster1.xml" Id="R7b83f7d1edb94bfb" /><Relationship Type="http://schemas.openxmlformats.org/officeDocument/2006/relationships/notesMaster" Target="/ppt/notesMasters/notesMaster1.xml" Id="R6a735a8e3cb94fb2" /><Relationship Type="http://schemas.openxmlformats.org/officeDocument/2006/relationships/presProps" Target="/ppt/presProps.xml" Id="R9fb49b9ad0af433a" /><Relationship Type="http://schemas.openxmlformats.org/officeDocument/2006/relationships/tableStyles" Target="/ppt/tableStyles.xml" Id="R98bdf4abd4d24829" /><Relationship Type="http://schemas.openxmlformats.org/officeDocument/2006/relationships/slide" Target="/ppt/slides/slide1.xml" Id="Re74e361bb9584cf3" /><Relationship Type="http://schemas.openxmlformats.org/officeDocument/2006/relationships/slide" Target="/ppt/slides/slide2.xml" Id="Reeb5085937e6456c" /><Relationship Type="http://schemas.openxmlformats.org/officeDocument/2006/relationships/slide" Target="/ppt/slides/slide3.xml" Id="Re0ed9274473b47da" /><Relationship Type="http://schemas.openxmlformats.org/officeDocument/2006/relationships/slide" Target="/ppt/slides/slide4.xml" Id="R0420dee98e4d46c5" /><Relationship Type="http://schemas.openxmlformats.org/officeDocument/2006/relationships/slide" Target="/ppt/slides/slide5.xml" Id="R54bd850d4894492b" /><Relationship Type="http://schemas.openxmlformats.org/officeDocument/2006/relationships/slide" Target="/ppt/slides/slide6.xml" Id="Rbe4e5cfeda104be4" /><Relationship Type="http://schemas.openxmlformats.org/officeDocument/2006/relationships/slide" Target="/ppt/slides/slide7.xml" Id="R0d6219e24dfd4fc8" /><Relationship Type="http://schemas.openxmlformats.org/officeDocument/2006/relationships/slide" Target="/ppt/slides/slide8.xml" Id="R1bb05f820042409a" /><Relationship Type="http://schemas.openxmlformats.org/officeDocument/2006/relationships/slide" Target="/ppt/slides/slide9.xml" Id="R630487d567384269" /><Relationship Type="http://schemas.openxmlformats.org/officeDocument/2006/relationships/slide" Target="/ppt/slides/slide10.xml" Id="Rfd55c5a57a57471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30718b11444b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86118d9fe1f43b0" /><Relationship Type="http://schemas.openxmlformats.org/officeDocument/2006/relationships/notesMaster" Target="/ppt/notesMasters/notesMaster1.xml" Id="Re0b70c455a4040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02cdb2fc3c431f" /><Relationship Type="http://schemas.openxmlformats.org/officeDocument/2006/relationships/notesMaster" Target="/ppt/notesMasters/notesMaster1.xml" Id="Rdf6c72b3bef248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937da64cce4073" /><Relationship Type="http://schemas.openxmlformats.org/officeDocument/2006/relationships/notesMaster" Target="/ppt/notesMasters/notesMaster1.xml" Id="Re7373a0e2e084ce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c474d0325b945ae" /><Relationship Type="http://schemas.openxmlformats.org/officeDocument/2006/relationships/notesMaster" Target="/ppt/notesMasters/notesMaster1.xml" Id="Rb50073d251e04e9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585101c9a84f4d" /><Relationship Type="http://schemas.openxmlformats.org/officeDocument/2006/relationships/notesMaster" Target="/ppt/notesMasters/notesMaster1.xml" Id="Rdd974c9e048c46c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914928a7f24566" /><Relationship Type="http://schemas.openxmlformats.org/officeDocument/2006/relationships/notesMaster" Target="/ppt/notesMasters/notesMaster1.xml" Id="Rd751954f76064e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a560c88a5340ce" /><Relationship Type="http://schemas.openxmlformats.org/officeDocument/2006/relationships/notesMaster" Target="/ppt/notesMasters/notesMaster1.xml" Id="Rae7946d9a32b41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862ebe28ece4dc8" /><Relationship Type="http://schemas.openxmlformats.org/officeDocument/2006/relationships/notesMaster" Target="/ppt/notesMasters/notesMaster1.xml" Id="Rdbd8e7ffb2f74b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233f294e604075" /><Relationship Type="http://schemas.openxmlformats.org/officeDocument/2006/relationships/notesMaster" Target="/ppt/notesMasters/notesMaster1.xml" Id="R44df363290ee4c7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06d27a3c63a45f3" /><Relationship Type="http://schemas.openxmlformats.org/officeDocument/2006/relationships/notesMaster" Target="/ppt/notesMasters/notesMaster1.xml" Id="Rb919fe03809949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 . Запуск собственного канала продаж, не продвижение готового магазина. Включает согласованные каталог, оплату, доставку, интеграции, аналитику и первый спрос. Результат продаж не гарантируется.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https://monkeylead.ru/cases/griterra-owned-ecommerce . Собственный проект. Каталог по назначению, характеристикам и фасовке подтвержден кейсом. Оригинальный товарный визуал https://avatars.mds.yandex.net/get-yastore/19260921/mdkzjt56mm5vf7jzxfdnbch2cdgm2n7h/x640 . Не подтверждает конверсию или пригодность для любого оборудования.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 . Схема проектируемого заказа. Это не скриншот оплаченной покупки. Порядок резервирования и оплаты зависит от бизнеса и провайдеров. Получение платежа и возвраты проверяются отдельно.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https://monkeylead.ru/cases/zapo-ecommerce-platform . Собственный операционный проект. Подтверждены прием заказов, маршрутизация поставщикам, независимая логистика, документы и бухгалтерский контур. Не утверждается проверка реальной оплаты в этой задаче. Показатели рекламного роста не используются как эффект разработки.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 . На странице услуги есть готовые платформы и кастомная разработка. Выбор зависит от каталога, интеграций и команды. Точные цены не воспроизводятся, чтобы не превращать материал в устаревающий прайс.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 . Роли в будущем запуске. Данные предоставляет заказчик/уполномоченная система, разработчик согласует импорт, правила и контроль. Не обещается самостоятельное производство всех товарных материалов без согласования.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 . Предлагаемые сценарии приемки платежной интеграции. Статус страницы не подтверждает поступление денег. Проверка платежа/возврата требует разрешенного тестового или отдельного согласованного реального сценария. Покупки в этой задаче не выполнялись.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 . Подтверждено предложение рекламы, фидов и SEO. Собственный канал не обязан заменять маркетплейсы. Продажи зависят от спроса, трафика и предложения, не только готовности магазина.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 . Предлагаемые критерии запуска. Допуск относится к работоспособности, не будущим продажам. Ограниченный ассортимент или категория согласуются. Передача доступа/кода/поддержки договорная.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https://monkeylead.ru/services/ecommerce#service-landing-contact . CTA: ассортимент, источник цен/остатков и способ исполнения. Результат предложения: платформа, первый этап, интеграции, роли и оценка. Без передачи персональных баз.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c9ac0948694f7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49e70819a24a17" /><Relationship Type="http://schemas.openxmlformats.org/officeDocument/2006/relationships/slideLayout" Target="/ppt/slideLayouts/slideLayout1.xml" Id="R1f618fea25a54b3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f618fea25a54b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4ca9988a1f4bbc" /><Relationship Type="http://schemas.openxmlformats.org/officeDocument/2006/relationships/notesSlide" Target="/ppt/notesSlides/notesSlide1.xml" Id="Rfbe8a52e2e0342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410f415bb74529" /><Relationship Type="http://schemas.openxmlformats.org/officeDocument/2006/relationships/image" Target="/ppt/media/image.jpeg" Id="R17e0a66dd66e41b8" /><Relationship Type="http://schemas.openxmlformats.org/officeDocument/2006/relationships/hyperlink" Target="https://monkeylead.ru/cases/griterra-owned-ecommerce" TargetMode="External" Id="Rf4cab82c1eea4eed" /><Relationship Type="http://schemas.openxmlformats.org/officeDocument/2006/relationships/notesSlide" Target="/ppt/notesSlides/notesSlide2.xml" Id="R709cb13ef8e24b4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2f8c33d24b4270" /><Relationship Type="http://schemas.openxmlformats.org/officeDocument/2006/relationships/hyperlink" Target="https://monkeylead.ru/services/ecommerce" TargetMode="External" Id="R55d382a772cd4b5a" /><Relationship Type="http://schemas.openxmlformats.org/officeDocument/2006/relationships/notesSlide" Target="/ppt/notesSlides/notesSlide3.xml" Id="R2735ec1f96c54f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0de46d094466a" /><Relationship Type="http://schemas.openxmlformats.org/officeDocument/2006/relationships/hyperlink" Target="https://monkeylead.ru/cases/zapo-ecommerce-platform" TargetMode="External" Id="R54d1c861af2247db" /><Relationship Type="http://schemas.openxmlformats.org/officeDocument/2006/relationships/notesSlide" Target="/ppt/notesSlides/notesSlide4.xml" Id="Rcb1339a6dfbd4a8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c1c63cdcec400e" /><Relationship Type="http://schemas.openxmlformats.org/officeDocument/2006/relationships/hyperlink" Target="https://monkeylead.ru/services/ecommerce" TargetMode="External" Id="Re36ee4de69894c20" /><Relationship Type="http://schemas.openxmlformats.org/officeDocument/2006/relationships/notesSlide" Target="/ppt/notesSlides/notesSlide5.xml" Id="R68d36d17644f415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93b038bb744ca7" /><Relationship Type="http://schemas.openxmlformats.org/officeDocument/2006/relationships/hyperlink" Target="https://monkeylead.ru/services/ecommerce" TargetMode="External" Id="R5ac28b85084d48bc" /><Relationship Type="http://schemas.openxmlformats.org/officeDocument/2006/relationships/notesSlide" Target="/ppt/notesSlides/notesSlide6.xml" Id="R6ccc9deb1132429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76b522b65b41b7" /><Relationship Type="http://schemas.openxmlformats.org/officeDocument/2006/relationships/hyperlink" Target="https://monkeylead.ru/services/ecommerce" TargetMode="External" Id="Ra25d71416a3e47f5" /><Relationship Type="http://schemas.openxmlformats.org/officeDocument/2006/relationships/notesSlide" Target="/ppt/notesSlides/notesSlide7.xml" Id="R64d5afb188a24b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b8cb9fb02b4544" /><Relationship Type="http://schemas.openxmlformats.org/officeDocument/2006/relationships/hyperlink" Target="https://monkeylead.ru/services/ecommerce" TargetMode="External" Id="R651e54bbd9824ce4" /><Relationship Type="http://schemas.openxmlformats.org/officeDocument/2006/relationships/notesSlide" Target="/ppt/notesSlides/notesSlide8.xml" Id="R724c3e07320d46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d3807433dc4606" /><Relationship Type="http://schemas.openxmlformats.org/officeDocument/2006/relationships/hyperlink" Target="https://monkeylead.ru/services/ecommerce" TargetMode="External" Id="Rf56ebb6f3abb4b20" /><Relationship Type="http://schemas.openxmlformats.org/officeDocument/2006/relationships/notesSlide" Target="/ppt/notesSlides/notesSlide9.xml" Id="R7a8411a626e741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9b87b43a13448b" /><Relationship Type="http://schemas.openxmlformats.org/officeDocument/2006/relationships/hyperlink" Target="https://monkeylead.ru/services/ecommerce#ecom-contact" TargetMode="External" Id="R0ee527a5fe9247c3" /><Relationship Type="http://schemas.openxmlformats.org/officeDocument/2006/relationships/hyperlink" Target="https://t.me/monkeylead_bot" TargetMode="External" Id="R4358b986d7014804" /><Relationship Type="http://schemas.openxmlformats.org/officeDocument/2006/relationships/hyperlink" Target="https://max.ru/id720206359451_bot" TargetMode="External" Id="R065d31cb51434c25" /><Relationship Type="http://schemas.openxmlformats.org/officeDocument/2006/relationships/hyperlink" Target="mailto:mail@monkeylead.ru" TargetMode="External" Id="R96a61c0eaa1b42ed" /><Relationship Type="http://schemas.openxmlformats.org/officeDocument/2006/relationships/hyperlink" Target="tel:+74993253865" TargetMode="External" Id="Rb574c7dc9ff242e2" /><Relationship Type="http://schemas.openxmlformats.org/officeDocument/2006/relationships/notesSlide" Target="/ppt/notesSlides/notesSlide10.xml" Id="R53fe32152a4543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">
            <a:extLst xmlns:a="http://schemas.openxmlformats.org/drawingml/2006/main">
              <a:ext uri="{FF2B5EF4-FFF2-40B4-BE49-F238E27FC236}">
                <a16:creationId xmlns:a16="http://schemas.microsoft.com/office/drawing/2014/main" id="{34ED8A23-1639-4B62-96D9-CEAAE73A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575EF0B9-7946-4F46-B92E-DA646EDB3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EF18D048-35ED-440D-B810-67CDC2D62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5C49940-E099-4A08-94B0-0E7ACE8D7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09675"/>
            <a:ext cx="11049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4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Запуск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CD9389AF-529F-471B-B79E-403F83D54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09825"/>
            <a:ext cx="110490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8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58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интернет-магазина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E499BB8-5BEB-4427-B270-B5CC2331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110109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2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Покупатель может заказать.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92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Ваша команда может исполнить заказ.</a:t>
            </a:r>
          </a:p>
        </p:txBody>
      </p:sp>
      <p:sp>
        <p:nvSpPr>
          <p:cNvPr id="7" name="rule-6">
            <a:extLst xmlns:a="http://schemas.openxmlformats.org/drawingml/2006/main">
              <a:ext uri="{FF2B5EF4-FFF2-40B4-BE49-F238E27FC236}">
                <a16:creationId xmlns:a16="http://schemas.microsoft.com/office/drawing/2014/main" id="{4B47A9BD-EBEC-401F-A1E0-87DE4CB91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95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89844267-2C95-495F-B47F-0D40EC33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15050"/>
            <a:ext cx="11049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Собственный канал продаж под вашим брендом, рядом с текущими площадками.</a:t>
            </a:r>
          </a:p>
        </p:txBody>
      </p:sp>
    </p:spTree>
    <p:extLst>
      <p:ext uri="{BB962C8B-B14F-4D97-AF65-F5344CB8AC3E}">
        <p14:creationId xmlns:p14="http://schemas.microsoft.com/office/powerpoint/2010/main" val="17831571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F5D4A4B7-DA68-471D-8E04-669DE3A2E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33D5813D-5788-45E2-A679-FE2CF6810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4DE3ED6C-4A42-4260-A9DE-132B6B953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-11">
            <a:extLst xmlns:a="http://schemas.openxmlformats.org/drawingml/2006/main">
              <a:ext uri="{FF2B5EF4-FFF2-40B4-BE49-F238E27FC236}">
                <a16:creationId xmlns:a16="http://schemas.microsoft.com/office/drawing/2014/main" id="{B7D3832F-8B97-4B78-BB8D-40BCE3FF8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685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GRITERRA / СОБСТВЕННЫЙ МАГАЗИН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63E670A-0350-426A-A517-6AFA2B632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62100"/>
            <a:ext cx="723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8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Первый заказ начинается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8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 выбора товара</a:t>
            </a:r>
          </a:p>
        </p:txBody>
      </p:sp>
      <p:sp>
        <p:nvSpPr>
          <p:cNvPr id="6" name="text-12">
            <a:extLst xmlns:a="http://schemas.openxmlformats.org/drawingml/2006/main">
              <a:ext uri="{FF2B5EF4-FFF2-40B4-BE49-F238E27FC236}">
                <a16:creationId xmlns:a16="http://schemas.microsoft.com/office/drawing/2014/main" id="{CE3384D5-F6CD-4E49-BEC4-8F24D4DFF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43275"/>
            <a:ext cx="70008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Что подходит для моей задачи?</a:t>
            </a:r>
          </a:p>
        </p:txBody>
      </p:sp>
      <p:sp>
        <p:nvSpPr>
          <p:cNvPr id="7" name="text-13">
            <a:extLst xmlns:a="http://schemas.openxmlformats.org/drawingml/2006/main">
              <a:ext uri="{FF2B5EF4-FFF2-40B4-BE49-F238E27FC236}">
                <a16:creationId xmlns:a16="http://schemas.microsoft.com/office/drawing/2014/main" id="{663633C8-83B7-438E-B2B8-21528FAC7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05250"/>
            <a:ext cx="694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Каталог по применению и параметрам.</a:t>
            </a:r>
          </a:p>
        </p:txBody>
      </p:sp>
      <p:sp>
        <p:nvSpPr>
          <p:cNvPr id="8" name="text-14">
            <a:extLst xmlns:a="http://schemas.openxmlformats.org/drawingml/2006/main">
              <a:ext uri="{FF2B5EF4-FFF2-40B4-BE49-F238E27FC236}">
                <a16:creationId xmlns:a16="http://schemas.microsoft.com/office/drawing/2014/main" id="{2508E095-7E7E-4898-AE16-B794D2D7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05350"/>
            <a:ext cx="70008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Что именно я получу?</a:t>
            </a:r>
          </a:p>
        </p:txBody>
      </p:sp>
      <p:sp>
        <p:nvSpPr>
          <p:cNvPr id="9" name="text-15">
            <a:extLst xmlns:a="http://schemas.openxmlformats.org/drawingml/2006/main">
              <a:ext uri="{FF2B5EF4-FFF2-40B4-BE49-F238E27FC236}">
                <a16:creationId xmlns:a16="http://schemas.microsoft.com/office/drawing/2014/main" id="{C70E6804-449D-4B07-8881-6FC61A443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67325"/>
            <a:ext cx="6943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Понятные свойства и фасовка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 товарной карточке.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e0a66dd66e41b8"/>
          <a:stretch xmlns:a="http://schemas.openxmlformats.org/drawingml/2006/main"/>
        </p:blipFill>
        <p:spPr>
          <a:xfrm xmlns:a="http://schemas.openxmlformats.org/drawingml/2006/main">
            <a:off x="8048625" y="1142293"/>
            <a:ext cx="3571875" cy="4782964"/>
          </a:xfrm>
          <a:prstGeom xmlns:a="http://schemas.openxmlformats.org/drawingml/2006/main" prst="rect">
            <a:avLst/>
          </a:prstGeom>
        </p:spPr>
      </p:pic>
      <p:sp>
        <p:nvSpPr>
          <p:cNvPr id="11" name="text-16">
            <a:extLst xmlns:a="http://schemas.openxmlformats.org/drawingml/2006/main">
              <a:ext uri="{FF2B5EF4-FFF2-40B4-BE49-F238E27FC236}">
                <a16:creationId xmlns:a16="http://schemas.microsoft.com/office/drawing/2014/main" id="{71012755-B187-47D4-AA59-09086087C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f4cab82c1eea4eed"/>
              </a:rPr>
              <a:t>Собственный проект. Подтверждены каталог, карточки, контент и развитие пути до доставки.</a:t>
            </a:r>
          </a:p>
        </p:txBody>
      </p:sp>
    </p:spTree>
    <p:extLst>
      <p:ext uri="{BB962C8B-B14F-4D97-AF65-F5344CB8AC3E}">
        <p14:creationId xmlns:p14="http://schemas.microsoft.com/office/powerpoint/2010/main" val="14223504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7">
            <a:extLst xmlns:a="http://schemas.openxmlformats.org/drawingml/2006/main">
              <a:ext uri="{FF2B5EF4-FFF2-40B4-BE49-F238E27FC236}">
                <a16:creationId xmlns:a16="http://schemas.microsoft.com/office/drawing/2014/main" id="{C2D5D18B-EACB-405C-8AF0-1BE789BA7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8">
            <a:extLst xmlns:a="http://schemas.openxmlformats.org/drawingml/2006/main">
              <a:ext uri="{FF2B5EF4-FFF2-40B4-BE49-F238E27FC236}">
                <a16:creationId xmlns:a16="http://schemas.microsoft.com/office/drawing/2014/main" id="{FBFB0432-F1C4-4F8D-95E0-D7E89645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9">
            <a:extLst xmlns:a="http://schemas.openxmlformats.org/drawingml/2006/main">
              <a:ext uri="{FF2B5EF4-FFF2-40B4-BE49-F238E27FC236}">
                <a16:creationId xmlns:a16="http://schemas.microsoft.com/office/drawing/2014/main" id="{27C73396-D9EF-4D43-BC47-0192F39F9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C04EF3-3523-4CE7-B29E-18665F81E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За видимой покупкой стоят операции</a:t>
            </a:r>
          </a:p>
        </p:txBody>
      </p:sp>
      <p:sp>
        <p:nvSpPr>
          <p:cNvPr id="5" name="text-20">
            <a:extLst xmlns:a="http://schemas.openxmlformats.org/drawingml/2006/main">
              <a:ext uri="{FF2B5EF4-FFF2-40B4-BE49-F238E27FC236}">
                <a16:creationId xmlns:a16="http://schemas.microsoft.com/office/drawing/2014/main" id="{DFAB89CB-4F4C-4103-BC92-283EA352F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47950"/>
            <a:ext cx="335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Выбрал</a:t>
            </a:r>
          </a:p>
        </p:txBody>
      </p:sp>
      <p:sp>
        <p:nvSpPr>
          <p:cNvPr id="6" name="text-21">
            <a:extLst xmlns:a="http://schemas.openxmlformats.org/drawingml/2006/main">
              <a:ext uri="{FF2B5EF4-FFF2-40B4-BE49-F238E27FC236}">
                <a16:creationId xmlns:a16="http://schemas.microsoft.com/office/drawing/2014/main" id="{700E6126-19C2-4AC8-AC10-50E996470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00450"/>
            <a:ext cx="33528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Актуальные цена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наличие.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Понятный вариант товара.</a:t>
            </a:r>
          </a:p>
        </p:txBody>
      </p:sp>
      <p:sp>
        <p:nvSpPr>
          <p:cNvPr id="7" name="text-22">
            <a:extLst xmlns:a="http://schemas.openxmlformats.org/drawingml/2006/main">
              <a:ext uri="{FF2B5EF4-FFF2-40B4-BE49-F238E27FC236}">
                <a16:creationId xmlns:a16="http://schemas.microsoft.com/office/drawing/2014/main" id="{D584134D-A836-4D60-847B-3AB0AEF51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647950"/>
            <a:ext cx="335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Оформил</a:t>
            </a:r>
          </a:p>
        </p:txBody>
      </p:sp>
      <p:sp>
        <p:nvSpPr>
          <p:cNvPr id="8" name="text-23">
            <a:extLst xmlns:a="http://schemas.openxmlformats.org/drawingml/2006/main">
              <a:ext uri="{FF2B5EF4-FFF2-40B4-BE49-F238E27FC236}">
                <a16:creationId xmlns:a16="http://schemas.microsoft.com/office/drawing/2014/main" id="{003F0F20-FF42-4CB4-846C-FA0F20980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600450"/>
            <a:ext cx="33528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Условия оплаты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доставки.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Заказ в учётной системе.</a:t>
            </a:r>
          </a:p>
        </p:txBody>
      </p:sp>
      <p:sp>
        <p:nvSpPr>
          <p:cNvPr id="9" name="text-24">
            <a:extLst xmlns:a="http://schemas.openxmlformats.org/drawingml/2006/main">
              <a:ext uri="{FF2B5EF4-FFF2-40B4-BE49-F238E27FC236}">
                <a16:creationId xmlns:a16="http://schemas.microsoft.com/office/drawing/2014/main" id="{F45272B0-F947-44AB-8548-DD79D3786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647950"/>
            <a:ext cx="3352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Получил</a:t>
            </a:r>
          </a:p>
        </p:txBody>
      </p:sp>
      <p:sp>
        <p:nvSpPr>
          <p:cNvPr id="10" name="text-25">
            <a:extLst xmlns:a="http://schemas.openxmlformats.org/drawingml/2006/main">
              <a:ext uri="{FF2B5EF4-FFF2-40B4-BE49-F238E27FC236}">
                <a16:creationId xmlns:a16="http://schemas.microsoft.com/office/drawing/2014/main" id="{15F591D7-E73D-4C54-81AA-EFF768978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00450"/>
            <a:ext cx="33528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Комплектация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передача в доставку.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Статус и документы.</a:t>
            </a:r>
          </a:p>
        </p:txBody>
      </p:sp>
      <p:sp>
        <p:nvSpPr>
          <p:cNvPr id="11" name="rule-26">
            <a:extLst xmlns:a="http://schemas.openxmlformats.org/drawingml/2006/main">
              <a:ext uri="{FF2B5EF4-FFF2-40B4-BE49-F238E27FC236}">
                <a16:creationId xmlns:a16="http://schemas.microsoft.com/office/drawing/2014/main" id="{6B3FA40F-F958-4BAD-847C-236CD0E14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578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2" name="text-27">
            <a:extLst xmlns:a="http://schemas.openxmlformats.org/drawingml/2006/main">
              <a:ext uri="{FF2B5EF4-FFF2-40B4-BE49-F238E27FC236}">
                <a16:creationId xmlns:a16="http://schemas.microsoft.com/office/drawing/2014/main" id="{518BB6E4-43C0-49C2-994F-EEA1426BA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До разработки определяем, какая система и какой сотрудник отвечают за каждый шаг.</a:t>
            </a:r>
          </a:p>
        </p:txBody>
      </p:sp>
      <p:sp>
        <p:nvSpPr>
          <p:cNvPr id="13" name="text-28">
            <a:extLst xmlns:a="http://schemas.openxmlformats.org/drawingml/2006/main">
              <a:ext uri="{FF2B5EF4-FFF2-40B4-BE49-F238E27FC236}">
                <a16:creationId xmlns:a16="http://schemas.microsoft.com/office/drawing/2014/main" id="{4E33C90F-3698-40FA-982D-037064069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55d382a772cd4b5a"/>
              </a:rPr>
              <a:t>Проектируемая схема. Конкретные статусы, системы и правила согласуем до внедрения.</a:t>
            </a:r>
          </a:p>
        </p:txBody>
      </p:sp>
    </p:spTree>
    <p:extLst>
      <p:ext uri="{BB962C8B-B14F-4D97-AF65-F5344CB8AC3E}">
        <p14:creationId xmlns:p14="http://schemas.microsoft.com/office/powerpoint/2010/main" val="8766971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29">
            <a:extLst xmlns:a="http://schemas.openxmlformats.org/drawingml/2006/main">
              <a:ext uri="{FF2B5EF4-FFF2-40B4-BE49-F238E27FC236}">
                <a16:creationId xmlns:a16="http://schemas.microsoft.com/office/drawing/2014/main" id="{53BA4A42-98D5-4C73-A942-7E2D593CE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30">
            <a:extLst xmlns:a="http://schemas.openxmlformats.org/drawingml/2006/main">
              <a:ext uri="{FF2B5EF4-FFF2-40B4-BE49-F238E27FC236}">
                <a16:creationId xmlns:a16="http://schemas.microsoft.com/office/drawing/2014/main" id="{60E94C01-7F11-4FEB-A1EF-CECF151F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1">
            <a:extLst xmlns:a="http://schemas.openxmlformats.org/drawingml/2006/main">
              <a:ext uri="{FF2B5EF4-FFF2-40B4-BE49-F238E27FC236}">
                <a16:creationId xmlns:a16="http://schemas.microsoft.com/office/drawing/2014/main" id="{9158754F-23A5-4B23-A440-8FE43499F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text-32">
            <a:extLst xmlns:a="http://schemas.openxmlformats.org/drawingml/2006/main">
              <a:ext uri="{FF2B5EF4-FFF2-40B4-BE49-F238E27FC236}">
                <a16:creationId xmlns:a16="http://schemas.microsoft.com/office/drawing/2014/main" id="{A8ABDE22-31E6-44D8-8900-964589F71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ZAPO.RU / СОБСТВЕННЫЙ АВТОМАРКЕТ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1B3B17A-F3FC-491F-8B6C-79FD194B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621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За витриной — полноценная система заказов</a:t>
            </a:r>
          </a:p>
        </p:txBody>
      </p:sp>
      <p:sp>
        <p:nvSpPr>
          <p:cNvPr id="6" name="text-33">
            <a:extLst xmlns:a="http://schemas.openxmlformats.org/drawingml/2006/main">
              <a:ext uri="{FF2B5EF4-FFF2-40B4-BE49-F238E27FC236}">
                <a16:creationId xmlns:a16="http://schemas.microsoft.com/office/drawing/2014/main" id="{DA0D8C28-912C-4E73-8296-96C88EFB4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76550"/>
            <a:ext cx="57150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Заказы и поставщики</a:t>
            </a:r>
          </a:p>
        </p:txBody>
      </p:sp>
      <p:sp>
        <p:nvSpPr>
          <p:cNvPr id="7" name="text-34">
            <a:extLst xmlns:a="http://schemas.openxmlformats.org/drawingml/2006/main">
              <a:ext uri="{FF2B5EF4-FFF2-40B4-BE49-F238E27FC236}">
                <a16:creationId xmlns:a16="http://schemas.microsoft.com/office/drawing/2014/main" id="{DEBC0D9C-18DA-4A4A-B390-F7A1CCFA7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05225"/>
            <a:ext cx="5486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Система принимает заказ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и передаёт его поставщику.</a:t>
            </a:r>
          </a:p>
        </p:txBody>
      </p:sp>
      <p:sp>
        <p:nvSpPr>
          <p:cNvPr id="8" name="text-35">
            <a:extLst xmlns:a="http://schemas.openxmlformats.org/drawingml/2006/main">
              <a:ext uri="{FF2B5EF4-FFF2-40B4-BE49-F238E27FC236}">
                <a16:creationId xmlns:a16="http://schemas.microsoft.com/office/drawing/2014/main" id="{1D446129-7796-483F-A4D7-A9C8DE310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2876550"/>
            <a:ext cx="49625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Логистика и документы</a:t>
            </a:r>
          </a:p>
        </p:txBody>
      </p:sp>
      <p:sp>
        <p:nvSpPr>
          <p:cNvPr id="9" name="text-36">
            <a:extLst xmlns:a="http://schemas.openxmlformats.org/drawingml/2006/main">
              <a:ext uri="{FF2B5EF4-FFF2-40B4-BE49-F238E27FC236}">
                <a16:creationId xmlns:a16="http://schemas.microsoft.com/office/drawing/2014/main" id="{AB7AF0A7-AACB-4AE5-B20E-3D159502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4057650"/>
            <a:ext cx="4962525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Подключили независимую логистику,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статусы и документальный контур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для операционной команды.</a:t>
            </a:r>
          </a:p>
        </p:txBody>
      </p:sp>
      <p:sp>
        <p:nvSpPr>
          <p:cNvPr id="10" name="text-37">
            <a:extLst xmlns:a="http://schemas.openxmlformats.org/drawingml/2006/main">
              <a:ext uri="{FF2B5EF4-FFF2-40B4-BE49-F238E27FC236}">
                <a16:creationId xmlns:a16="http://schemas.microsoft.com/office/drawing/2014/main" id="{A8D4286F-15D3-4DA1-AFDC-9E30E7B2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76900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Знаем работу магазина изнутри: от заказа до поставщика и доставки.</a:t>
            </a:r>
          </a:p>
        </p:txBody>
      </p:sp>
      <p:sp>
        <p:nvSpPr>
          <p:cNvPr id="11" name="text-38">
            <a:extLst xmlns:a="http://schemas.openxmlformats.org/drawingml/2006/main">
              <a:ext uri="{FF2B5EF4-FFF2-40B4-BE49-F238E27FC236}">
                <a16:creationId xmlns:a16="http://schemas.microsoft.com/office/drawing/2014/main" id="{80D87BDC-3EDC-4240-BE07-765A465E9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54d1c861af2247db"/>
              </a:rPr>
              <a:t>Состав реализованной системы по кейсу ZAPO.RU. Это собственный проект команды.</a:t>
            </a:r>
          </a:p>
        </p:txBody>
      </p:sp>
    </p:spTree>
    <p:extLst>
      <p:ext uri="{BB962C8B-B14F-4D97-AF65-F5344CB8AC3E}">
        <p14:creationId xmlns:p14="http://schemas.microsoft.com/office/powerpoint/2010/main" val="19128225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39">
            <a:extLst xmlns:a="http://schemas.openxmlformats.org/drawingml/2006/main">
              <a:ext uri="{FF2B5EF4-FFF2-40B4-BE49-F238E27FC236}">
                <a16:creationId xmlns:a16="http://schemas.microsoft.com/office/drawing/2014/main" id="{B5F0B53C-9403-4953-88A5-2930AEC8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0">
            <a:extLst xmlns:a="http://schemas.openxmlformats.org/drawingml/2006/main">
              <a:ext uri="{FF2B5EF4-FFF2-40B4-BE49-F238E27FC236}">
                <a16:creationId xmlns:a16="http://schemas.microsoft.com/office/drawing/2014/main" id="{EE43DA17-7411-47D3-994B-FA2DF3245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41">
            <a:extLst xmlns:a="http://schemas.openxmlformats.org/drawingml/2006/main">
              <a:ext uri="{FF2B5EF4-FFF2-40B4-BE49-F238E27FC236}">
                <a16:creationId xmlns:a16="http://schemas.microsoft.com/office/drawing/2014/main" id="{04DED774-1AC3-469B-BCB2-58199F6B2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D482471-F614-4AEA-AC36-1CB1DD45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Платформа под каталог и процессы</a:t>
            </a:r>
          </a:p>
        </p:txBody>
      </p:sp>
      <p:sp>
        <p:nvSpPr>
          <p:cNvPr id="5" name="text-42">
            <a:extLst xmlns:a="http://schemas.openxmlformats.org/drawingml/2006/main">
              <a:ext uri="{FF2B5EF4-FFF2-40B4-BE49-F238E27FC236}">
                <a16:creationId xmlns:a16="http://schemas.microsoft.com/office/drawing/2014/main" id="{F84983AF-73B9-4D8F-8382-9A67A760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43200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Готовое решение</a:t>
            </a:r>
          </a:p>
        </p:txBody>
      </p:sp>
      <p:sp>
        <p:nvSpPr>
          <p:cNvPr id="6" name="text-43">
            <a:extLst xmlns:a="http://schemas.openxmlformats.org/drawingml/2006/main">
              <a:ext uri="{FF2B5EF4-FFF2-40B4-BE49-F238E27FC236}">
                <a16:creationId xmlns:a16="http://schemas.microsoft.com/office/drawing/2014/main" id="{0C22669A-76F7-4B62-9874-2CDF76CF2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00450"/>
            <a:ext cx="523875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Подходит, если стандартные функции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закрывают каталог и покупку.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Проверяем ограничения интеграций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стоимость эксплуатации.</a:t>
            </a:r>
          </a:p>
        </p:txBody>
      </p:sp>
      <p:sp>
        <p:nvSpPr>
          <p:cNvPr id="7" name="text-44">
            <a:extLst xmlns:a="http://schemas.openxmlformats.org/drawingml/2006/main">
              <a:ext uri="{FF2B5EF4-FFF2-40B4-BE49-F238E27FC236}">
                <a16:creationId xmlns:a16="http://schemas.microsoft.com/office/drawing/2014/main" id="{1385BC36-4972-403F-8F2E-9906CC616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2743200"/>
            <a:ext cx="50768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Заказная разработка</a:t>
            </a:r>
          </a:p>
        </p:txBody>
      </p:sp>
      <p:sp>
        <p:nvSpPr>
          <p:cNvPr id="8" name="text-45">
            <a:extLst xmlns:a="http://schemas.openxmlformats.org/drawingml/2006/main">
              <a:ext uri="{FF2B5EF4-FFF2-40B4-BE49-F238E27FC236}">
                <a16:creationId xmlns:a16="http://schemas.microsoft.com/office/drawing/2014/main" id="{0EC54ACA-A79D-4738-82EE-BB2A0FA3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600450"/>
            <a:ext cx="5076825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Нужна для нестандартного поиска,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кабинетов, ролей или правил заказа.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Отдельно оцениваем развитие кода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поддержку.</a:t>
            </a:r>
          </a:p>
        </p:txBody>
      </p:sp>
      <p:sp>
        <p:nvSpPr>
          <p:cNvPr id="9" name="text-46">
            <a:extLst xmlns:a="http://schemas.openxmlformats.org/drawingml/2006/main">
              <a:ext uri="{FF2B5EF4-FFF2-40B4-BE49-F238E27FC236}">
                <a16:creationId xmlns:a16="http://schemas.microsoft.com/office/drawing/2014/main" id="{B4B882E1-EFDE-4DEE-A892-967AF81F2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e36ee4de69894c20"/>
              </a:rPr>
              <a:t>Рекламный бюджет, лицензии, эквайринг и внешние сервисы считаются отдельно от разработки.</a:t>
            </a:r>
          </a:p>
        </p:txBody>
      </p:sp>
    </p:spTree>
    <p:extLst>
      <p:ext uri="{BB962C8B-B14F-4D97-AF65-F5344CB8AC3E}">
        <p14:creationId xmlns:p14="http://schemas.microsoft.com/office/powerpoint/2010/main" val="2615714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47">
            <a:extLst xmlns:a="http://schemas.openxmlformats.org/drawingml/2006/main">
              <a:ext uri="{FF2B5EF4-FFF2-40B4-BE49-F238E27FC236}">
                <a16:creationId xmlns:a16="http://schemas.microsoft.com/office/drawing/2014/main" id="{40824530-A169-4295-AA9F-2488473B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8">
            <a:extLst xmlns:a="http://schemas.openxmlformats.org/drawingml/2006/main">
              <a:ext uri="{FF2B5EF4-FFF2-40B4-BE49-F238E27FC236}">
                <a16:creationId xmlns:a16="http://schemas.microsoft.com/office/drawing/2014/main" id="{5A95C027-EE67-45F7-B10E-E37A88501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49">
            <a:extLst xmlns:a="http://schemas.openxmlformats.org/drawingml/2006/main">
              <a:ext uri="{FF2B5EF4-FFF2-40B4-BE49-F238E27FC236}">
                <a16:creationId xmlns:a16="http://schemas.microsoft.com/office/drawing/2014/main" id="{6916DBAA-0521-49BE-9B12-5C7799AC2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C278CA4-70BB-42AF-8B88-7737E841D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Кто будет вести магазин после запуска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571500" y="2324100"/>
          <a:ext xmlns:a="http://schemas.openxmlformats.org/drawingml/2006/main" cx="11049000" cy="359092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638550"/>
                <a:gridCol w="7410450"/>
              </a:tblGrid>
              <a:tr h="428625"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Участок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Что согласуем до разработки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</a:tr>
              <a:tr h="7905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Каталог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Источник описаний, фото, характеристик и ответственный.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905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Цены и остатки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Система-источник и частота обновления.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905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Исполнение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Кто принимает, собирает и передаёт заказ.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905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Поддержка и возвраты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Кто отвечает покупателю и меняет статус заказа.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</a:tbl>
          </a:graphicData>
        </a:graphic>
      </p:graphicFrame>
      <p:sp>
        <p:nvSpPr>
          <p:cNvPr id="6" name="text-50">
            <a:extLst xmlns:a="http://schemas.openxmlformats.org/drawingml/2006/main">
              <a:ext uri="{FF2B5EF4-FFF2-40B4-BE49-F238E27FC236}">
                <a16:creationId xmlns:a16="http://schemas.microsoft.com/office/drawing/2014/main" id="{DE3F8D70-1557-4C0F-BB41-4ACC9D43C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5ac28b85084d48bc"/>
              </a:rPr>
              <a:t>Мы настраиваем согласованные маршруты и интеграции. Операционные роли заказчика определяем заранее.</a:t>
            </a:r>
          </a:p>
        </p:txBody>
      </p:sp>
    </p:spTree>
    <p:extLst>
      <p:ext uri="{BB962C8B-B14F-4D97-AF65-F5344CB8AC3E}">
        <p14:creationId xmlns:p14="http://schemas.microsoft.com/office/powerpoint/2010/main" val="14588951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51">
            <a:extLst xmlns:a="http://schemas.openxmlformats.org/drawingml/2006/main">
              <a:ext uri="{FF2B5EF4-FFF2-40B4-BE49-F238E27FC236}">
                <a16:creationId xmlns:a16="http://schemas.microsoft.com/office/drawing/2014/main" id="{CF174C19-9387-4FD9-BFDB-7CDEEDB98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52">
            <a:extLst xmlns:a="http://schemas.openxmlformats.org/drawingml/2006/main">
              <a:ext uri="{FF2B5EF4-FFF2-40B4-BE49-F238E27FC236}">
                <a16:creationId xmlns:a16="http://schemas.microsoft.com/office/drawing/2014/main" id="{61C94156-0863-4D06-8CBA-093CCD35A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53">
            <a:extLst xmlns:a="http://schemas.openxmlformats.org/drawingml/2006/main">
              <a:ext uri="{FF2B5EF4-FFF2-40B4-BE49-F238E27FC236}">
                <a16:creationId xmlns:a16="http://schemas.microsoft.com/office/drawing/2014/main" id="{B7712967-15B7-446C-B262-E33EDFCF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521EB01-6D57-406C-A964-2BD153E9E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7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Оплату и возврат проверяем отдельно</a:t>
            </a:r>
          </a:p>
        </p:txBody>
      </p:sp>
      <p:sp>
        <p:nvSpPr>
          <p:cNvPr id="5" name="text-54">
            <a:extLst xmlns:a="http://schemas.openxmlformats.org/drawingml/2006/main">
              <a:ext uri="{FF2B5EF4-FFF2-40B4-BE49-F238E27FC236}">
                <a16:creationId xmlns:a16="http://schemas.microsoft.com/office/drawing/2014/main" id="{C62A4155-55DC-4D5A-B173-BDACB05F3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86050"/>
            <a:ext cx="5143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Успешная оплата</a:t>
            </a:r>
          </a:p>
        </p:txBody>
      </p:sp>
      <p:sp>
        <p:nvSpPr>
          <p:cNvPr id="6" name="text-55">
            <a:extLst xmlns:a="http://schemas.openxmlformats.org/drawingml/2006/main">
              <a:ext uri="{FF2B5EF4-FFF2-40B4-BE49-F238E27FC236}">
                <a16:creationId xmlns:a16="http://schemas.microsoft.com/office/drawing/2014/main" id="{1B099F1C-621C-4CFE-BE01-3220C5C45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81400"/>
            <a:ext cx="52387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Платёжный сервис подтвердил операцию.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Заказ получил правильный статус.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Подтверждение связано с номером заказа.</a:t>
            </a:r>
          </a:p>
        </p:txBody>
      </p:sp>
      <p:sp>
        <p:nvSpPr>
          <p:cNvPr id="7" name="text-56">
            <a:extLst xmlns:a="http://schemas.openxmlformats.org/drawingml/2006/main">
              <a:ext uri="{FF2B5EF4-FFF2-40B4-BE49-F238E27FC236}">
                <a16:creationId xmlns:a16="http://schemas.microsoft.com/office/drawing/2014/main" id="{10D732B7-70DE-4E4E-91DB-FD0CE778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86050"/>
            <a:ext cx="50863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Отказ или повтор</a:t>
            </a:r>
          </a:p>
        </p:txBody>
      </p:sp>
      <p:sp>
        <p:nvSpPr>
          <p:cNvPr id="8" name="text-57">
            <a:extLst xmlns:a="http://schemas.openxmlformats.org/drawingml/2006/main">
              <a:ext uri="{FF2B5EF4-FFF2-40B4-BE49-F238E27FC236}">
                <a16:creationId xmlns:a16="http://schemas.microsoft.com/office/drawing/2014/main" id="{87797174-408A-4C58-A1A5-1C2FEE713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81400"/>
            <a:ext cx="50863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Покупатель понимает, что произошло.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Повтор не создаёт лишний заказ.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Отмена и возврат меняют нужные статусы.</a:t>
            </a:r>
          </a:p>
        </p:txBody>
      </p:sp>
      <p:sp>
        <p:nvSpPr>
          <p:cNvPr id="9" name="text-58">
            <a:extLst xmlns:a="http://schemas.openxmlformats.org/drawingml/2006/main">
              <a:ext uri="{FF2B5EF4-FFF2-40B4-BE49-F238E27FC236}">
                <a16:creationId xmlns:a16="http://schemas.microsoft.com/office/drawing/2014/main" id="{188BF9D1-B241-40D7-97D6-BC6214723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a25d71416a3e47f5"/>
              </a:rPr>
              <a:t>Сценарии будущей приёмки. Кнопка оплаты и открывшаяся страница не доказывают получение денег.</a:t>
            </a:r>
          </a:p>
        </p:txBody>
      </p:sp>
    </p:spTree>
    <p:extLst>
      <p:ext uri="{BB962C8B-B14F-4D97-AF65-F5344CB8AC3E}">
        <p14:creationId xmlns:p14="http://schemas.microsoft.com/office/powerpoint/2010/main" val="788243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59">
            <a:extLst xmlns:a="http://schemas.openxmlformats.org/drawingml/2006/main">
              <a:ext uri="{FF2B5EF4-FFF2-40B4-BE49-F238E27FC236}">
                <a16:creationId xmlns:a16="http://schemas.microsoft.com/office/drawing/2014/main" id="{8C1CC5B8-1AF3-4BDA-8276-A8091C761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60">
            <a:extLst xmlns:a="http://schemas.openxmlformats.org/drawingml/2006/main">
              <a:ext uri="{FF2B5EF4-FFF2-40B4-BE49-F238E27FC236}">
                <a16:creationId xmlns:a16="http://schemas.microsoft.com/office/drawing/2014/main" id="{709D1B90-FE24-4CED-A6C1-B81E49F21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1">
            <a:extLst xmlns:a="http://schemas.openxmlformats.org/drawingml/2006/main">
              <a:ext uri="{FF2B5EF4-FFF2-40B4-BE49-F238E27FC236}">
                <a16:creationId xmlns:a16="http://schemas.microsoft.com/office/drawing/2014/main" id="{A5A01BE9-FB93-4E08-AF1D-87A4EA4A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64510F3-A3CA-4F35-8B1D-46338CDC3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8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Откуда придут первые покупатели</a:t>
            </a:r>
          </a:p>
        </p:txBody>
      </p:sp>
      <p:sp>
        <p:nvSpPr>
          <p:cNvPr id="5" name="text-62">
            <a:extLst xmlns:a="http://schemas.openxmlformats.org/drawingml/2006/main">
              <a:ext uri="{FF2B5EF4-FFF2-40B4-BE49-F238E27FC236}">
                <a16:creationId xmlns:a16="http://schemas.microsoft.com/office/drawing/2014/main" id="{6887A8C6-DE27-443A-969C-49F6EE8E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76525"/>
            <a:ext cx="11049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Спрос готовим вместе с магазином</a:t>
            </a:r>
          </a:p>
        </p:txBody>
      </p:sp>
      <p:sp>
        <p:nvSpPr>
          <p:cNvPr id="6" name="text-63">
            <a:extLst xmlns:a="http://schemas.openxmlformats.org/drawingml/2006/main">
              <a:ext uri="{FF2B5EF4-FFF2-40B4-BE49-F238E27FC236}">
                <a16:creationId xmlns:a16="http://schemas.microsoft.com/office/drawing/2014/main" id="{78FD2026-7C32-43FC-83F2-AB4630E0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71875"/>
            <a:ext cx="11049000" cy="1924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Структура каталога под поисковые задачи.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Товарные данные для рекламных фидов.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Аналитика заказа и оплаты.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Согласованный тест привлечения.</a:t>
            </a:r>
          </a:p>
        </p:txBody>
      </p:sp>
      <p:sp>
        <p:nvSpPr>
          <p:cNvPr id="7" name="text-64">
            <a:extLst xmlns:a="http://schemas.openxmlformats.org/drawingml/2006/main">
              <a:ext uri="{FF2B5EF4-FFF2-40B4-BE49-F238E27FC236}">
                <a16:creationId xmlns:a16="http://schemas.microsoft.com/office/drawing/2014/main" id="{53CA5582-F478-419D-849D-FAED40224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651e54bbd9824ce4"/>
              </a:rPr>
              <a:t>Маркетплейсы можно сохранить. Свой сайт добавляет канал, но не гарантирует заказы после публикации.</a:t>
            </a:r>
          </a:p>
        </p:txBody>
      </p:sp>
    </p:spTree>
    <p:extLst>
      <p:ext uri="{BB962C8B-B14F-4D97-AF65-F5344CB8AC3E}">
        <p14:creationId xmlns:p14="http://schemas.microsoft.com/office/powerpoint/2010/main" val="5202950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65">
            <a:extLst xmlns:a="http://schemas.openxmlformats.org/drawingml/2006/main">
              <a:ext uri="{FF2B5EF4-FFF2-40B4-BE49-F238E27FC236}">
                <a16:creationId xmlns:a16="http://schemas.microsoft.com/office/drawing/2014/main" id="{66DEA7C8-A210-42DB-A1EA-9640169FB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66">
            <a:extLst xmlns:a="http://schemas.openxmlformats.org/drawingml/2006/main">
              <a:ext uri="{FF2B5EF4-FFF2-40B4-BE49-F238E27FC236}">
                <a16:creationId xmlns:a16="http://schemas.microsoft.com/office/drawing/2014/main" id="{FE541339-50B7-435D-984E-4C0FC1BF6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7">
            <a:extLst xmlns:a="http://schemas.openxmlformats.org/drawingml/2006/main">
              <a:ext uri="{FF2B5EF4-FFF2-40B4-BE49-F238E27FC236}">
                <a16:creationId xmlns:a16="http://schemas.microsoft.com/office/drawing/2014/main" id="{F5B5E27E-81A3-4844-9BFD-970EFED13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8D37D61-7E59-472B-80E1-E5EE0124E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Допуск к запуску по реальному маршруту</a:t>
            </a:r>
          </a:p>
        </p:txBody>
      </p:sp>
      <p:sp>
        <p:nvSpPr>
          <p:cNvPr id="5" name="text-68">
            <a:extLst xmlns:a="http://schemas.openxmlformats.org/drawingml/2006/main">
              <a:ext uri="{FF2B5EF4-FFF2-40B4-BE49-F238E27FC236}">
                <a16:creationId xmlns:a16="http://schemas.microsoft.com/office/drawing/2014/main" id="{643F72C2-716B-4E6E-9BB4-6CAB919BB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09850"/>
            <a:ext cx="3000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Покупатель</a:t>
            </a:r>
          </a:p>
        </p:txBody>
      </p:sp>
      <p:sp>
        <p:nvSpPr>
          <p:cNvPr id="6" name="text-69">
            <a:extLst xmlns:a="http://schemas.openxmlformats.org/drawingml/2006/main">
              <a:ext uri="{FF2B5EF4-FFF2-40B4-BE49-F238E27FC236}">
                <a16:creationId xmlns:a16="http://schemas.microsoft.com/office/drawing/2014/main" id="{307EA0A0-E5AA-44A3-8D65-74541087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2609850"/>
            <a:ext cx="7591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На телефоне находит товар и оформляет заказ.</a:t>
            </a:r>
          </a:p>
        </p:txBody>
      </p:sp>
      <p:sp>
        <p:nvSpPr>
          <p:cNvPr id="7" name="rule-70">
            <a:extLst xmlns:a="http://schemas.openxmlformats.org/drawingml/2006/main">
              <a:ext uri="{FF2B5EF4-FFF2-40B4-BE49-F238E27FC236}">
                <a16:creationId xmlns:a16="http://schemas.microsoft.com/office/drawing/2014/main" id="{7E2AE0A1-FEE2-4534-8EDD-7784DBC87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956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71">
            <a:extLst xmlns:a="http://schemas.openxmlformats.org/drawingml/2006/main">
              <a:ext uri="{FF2B5EF4-FFF2-40B4-BE49-F238E27FC236}">
                <a16:creationId xmlns:a16="http://schemas.microsoft.com/office/drawing/2014/main" id="{2D4ACF58-EC0B-4F65-8B96-886068FE0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29000"/>
            <a:ext cx="3000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Магазин</a:t>
            </a:r>
          </a:p>
        </p:txBody>
      </p:sp>
      <p:sp>
        <p:nvSpPr>
          <p:cNvPr id="9" name="text-72">
            <a:extLst xmlns:a="http://schemas.openxmlformats.org/drawingml/2006/main">
              <a:ext uri="{FF2B5EF4-FFF2-40B4-BE49-F238E27FC236}">
                <a16:creationId xmlns:a16="http://schemas.microsoft.com/office/drawing/2014/main" id="{A5228403-5A4C-4561-B2A2-EF2EADC9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3429000"/>
            <a:ext cx="7591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Получает правильные данные и может исполнить заказ.</a:t>
            </a:r>
          </a:p>
        </p:txBody>
      </p:sp>
      <p:sp>
        <p:nvSpPr>
          <p:cNvPr id="10" name="rule-73">
            <a:extLst xmlns:a="http://schemas.openxmlformats.org/drawingml/2006/main">
              <a:ext uri="{FF2B5EF4-FFF2-40B4-BE49-F238E27FC236}">
                <a16:creationId xmlns:a16="http://schemas.microsoft.com/office/drawing/2014/main" id="{3E77E73E-1E59-4883-97F1-4686C7D2D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148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1" name="text-74">
            <a:extLst xmlns:a="http://schemas.openxmlformats.org/drawingml/2006/main">
              <a:ext uri="{FF2B5EF4-FFF2-40B4-BE49-F238E27FC236}">
                <a16:creationId xmlns:a16="http://schemas.microsoft.com/office/drawing/2014/main" id="{292F929A-D567-4146-8616-5E0C64FF2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48150"/>
            <a:ext cx="3000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Системы</a:t>
            </a:r>
          </a:p>
        </p:txBody>
      </p:sp>
      <p:sp>
        <p:nvSpPr>
          <p:cNvPr id="12" name="text-75">
            <a:extLst xmlns:a="http://schemas.openxmlformats.org/drawingml/2006/main">
              <a:ext uri="{FF2B5EF4-FFF2-40B4-BE49-F238E27FC236}">
                <a16:creationId xmlns:a16="http://schemas.microsoft.com/office/drawing/2014/main" id="{A6885E5F-3301-4298-A963-A672E3A8F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4248150"/>
            <a:ext cx="7591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Обмениваются статусами, показывают ошибки и повторы.</a:t>
            </a:r>
          </a:p>
        </p:txBody>
      </p:sp>
      <p:sp>
        <p:nvSpPr>
          <p:cNvPr id="13" name="rule-76">
            <a:extLst xmlns:a="http://schemas.openxmlformats.org/drawingml/2006/main">
              <a:ext uri="{FF2B5EF4-FFF2-40B4-BE49-F238E27FC236}">
                <a16:creationId xmlns:a16="http://schemas.microsoft.com/office/drawing/2014/main" id="{E5F8F4DB-D01E-47B2-893D-80A4F64B0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339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4" name="text-77">
            <a:extLst xmlns:a="http://schemas.openxmlformats.org/drawingml/2006/main">
              <a:ext uri="{FF2B5EF4-FFF2-40B4-BE49-F238E27FC236}">
                <a16:creationId xmlns:a16="http://schemas.microsoft.com/office/drawing/2014/main" id="{EDD32448-A55B-4355-B78A-8EEEFC890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67300"/>
            <a:ext cx="3000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Команда</a:t>
            </a:r>
          </a:p>
        </p:txBody>
      </p:sp>
      <p:sp>
        <p:nvSpPr>
          <p:cNvPr id="15" name="text-78">
            <a:extLst xmlns:a="http://schemas.openxmlformats.org/drawingml/2006/main">
              <a:ext uri="{FF2B5EF4-FFF2-40B4-BE49-F238E27FC236}">
                <a16:creationId xmlns:a16="http://schemas.microsoft.com/office/drawing/2014/main" id="{76215200-5E05-4C82-B350-74A5B2BE4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5067300"/>
            <a:ext cx="7591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Знает, кто поддерживает магазин и что делать при сбое.</a:t>
            </a:r>
          </a:p>
        </p:txBody>
      </p:sp>
      <p:sp>
        <p:nvSpPr>
          <p:cNvPr id="16" name="text-79">
            <a:extLst xmlns:a="http://schemas.openxmlformats.org/drawingml/2006/main">
              <a:ext uri="{FF2B5EF4-FFF2-40B4-BE49-F238E27FC236}">
                <a16:creationId xmlns:a16="http://schemas.microsoft.com/office/drawing/2014/main" id="{94CF6A09-7123-4F71-A897-EC8B624B3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f56ebb6f3abb4b20"/>
              </a:rPr>
              <a:t>Критерии, доступы, передачу кода и поддержку фиксируем в составе этапа и договоре.</a:t>
            </a:r>
          </a:p>
        </p:txBody>
      </p:sp>
    </p:spTree>
    <p:extLst>
      <p:ext uri="{BB962C8B-B14F-4D97-AF65-F5344CB8AC3E}">
        <p14:creationId xmlns:p14="http://schemas.microsoft.com/office/powerpoint/2010/main" val="12479338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80">
            <a:extLst xmlns:a="http://schemas.openxmlformats.org/drawingml/2006/main">
              <a:ext uri="{FF2B5EF4-FFF2-40B4-BE49-F238E27FC236}">
                <a16:creationId xmlns:a16="http://schemas.microsoft.com/office/drawing/2014/main" id="{315BBE0D-47F7-4D17-A0E7-14C30CA81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81">
            <a:extLst xmlns:a="http://schemas.openxmlformats.org/drawingml/2006/main">
              <a:ext uri="{FF2B5EF4-FFF2-40B4-BE49-F238E27FC236}">
                <a16:creationId xmlns:a16="http://schemas.microsoft.com/office/drawing/2014/main" id="{08F9C170-B82C-44AA-AA22-BA6235B4D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82">
            <a:extLst xmlns:a="http://schemas.openxmlformats.org/drawingml/2006/main">
              <a:ext uri="{FF2B5EF4-FFF2-40B4-BE49-F238E27FC236}">
                <a16:creationId xmlns:a16="http://schemas.microsoft.com/office/drawing/2014/main" id="{3705DDCB-31E0-4241-A670-2A9BA81AC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C3C7D5B-EF79-406D-8EA5-2F2A577B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Как вы исполните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первый заказ?</a:t>
            </a:r>
          </a:p>
        </p:txBody>
      </p:sp>
      <p:sp>
        <p:nvSpPr>
          <p:cNvPr id="5" name="text-83">
            <a:extLst xmlns:a="http://schemas.openxmlformats.org/drawingml/2006/main">
              <a:ext uri="{FF2B5EF4-FFF2-40B4-BE49-F238E27FC236}">
                <a16:creationId xmlns:a16="http://schemas.microsoft.com/office/drawing/2014/main" id="{05B9FCCC-FA01-4D43-9AFC-E3941456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62300"/>
            <a:ext cx="1104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Расскажите об ассортименте, остатках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и способе доставки покупателю.</a:t>
            </a:r>
          </a:p>
        </p:txBody>
      </p:sp>
      <p:sp>
        <p:nvSpPr>
          <p:cNvPr id="6" name="text-84">
            <a:extLst xmlns:a="http://schemas.openxmlformats.org/drawingml/2006/main">
              <a:ext uri="{FF2B5EF4-FFF2-40B4-BE49-F238E27FC236}">
                <a16:creationId xmlns:a16="http://schemas.microsoft.com/office/drawing/2014/main" id="{ED080991-0D6C-4C25-A8D3-69B93C287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57700"/>
            <a:ext cx="11049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Предложим платформу и первый этап запуска.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Определим работы, интеграции и ответственность сторон.</a:t>
            </a:r>
          </a:p>
        </p:txBody>
      </p:sp>
      <p:sp>
        <p:nvSpPr>
          <p:cNvPr id="7" name="text-85">
            <a:extLst xmlns:a="http://schemas.openxmlformats.org/drawingml/2006/main">
              <a:ext uri="{FF2B5EF4-FFF2-40B4-BE49-F238E27FC236}">
                <a16:creationId xmlns:a16="http://schemas.microsoft.com/office/drawing/2014/main" id="{9B9E5A98-6383-4D55-8CA8-1F55193D5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020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9FF43"/>
                </a:solidFill>
                <a:latin typeface="Arial"/>
                <a:ea typeface="Arial"/>
                <a:cs typeface="Arial"/>
                <a:hlinkClick xmlns:r="http://schemas.openxmlformats.org/officeDocument/2006/relationships" r:id="R0ee527a5fe9247c3"/>
              </a:rPr>
              <a:t>Обсудить запуск магазина</a:t>
            </a:r>
          </a:p>
        </p:txBody>
      </p:sp>
      <p:sp>
        <p:nvSpPr>
          <p:cNvPr id="8" name="rule-86">
            <a:extLst xmlns:a="http://schemas.openxmlformats.org/drawingml/2006/main">
              <a:ext uri="{FF2B5EF4-FFF2-40B4-BE49-F238E27FC236}">
                <a16:creationId xmlns:a16="http://schemas.microsoft.com/office/drawing/2014/main" id="{2017CD46-6E94-409E-8122-FB6E1BE2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9" name="text-87">
            <a:extLst xmlns:a="http://schemas.openxmlformats.org/drawingml/2006/main">
              <a:ext uri="{FF2B5EF4-FFF2-40B4-BE49-F238E27FC236}">
                <a16:creationId xmlns:a16="http://schemas.microsoft.com/office/drawing/2014/main" id="{3ABF4675-B350-4E8A-8FE2-1BF2CD0A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4358b986d7014804"/>
              </a:rPr>
              <a:t>Telegram</a:t>
            </a:r>
          </a:p>
        </p:txBody>
      </p:sp>
      <p:sp>
        <p:nvSpPr>
          <p:cNvPr id="10" name="text-88">
            <a:extLst xmlns:a="http://schemas.openxmlformats.org/drawingml/2006/main">
              <a:ext uri="{FF2B5EF4-FFF2-40B4-BE49-F238E27FC236}">
                <a16:creationId xmlns:a16="http://schemas.microsoft.com/office/drawing/2014/main" id="{883C2FE4-74F2-4CD0-A948-566FBD31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286500"/>
            <a:ext cx="85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065d31cb51434c25"/>
              </a:rPr>
              <a:t>MAX</a:t>
            </a:r>
          </a:p>
        </p:txBody>
      </p:sp>
      <p:sp>
        <p:nvSpPr>
          <p:cNvPr id="11" name="text-89">
            <a:extLst xmlns:a="http://schemas.openxmlformats.org/drawingml/2006/main">
              <a:ext uri="{FF2B5EF4-FFF2-40B4-BE49-F238E27FC236}">
                <a16:creationId xmlns:a16="http://schemas.microsoft.com/office/drawing/2014/main" id="{407DACBA-E5BD-47FA-845A-24758F440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320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96a61c0eaa1b42ed"/>
              </a:rPr>
              <a:t>mail@monkeylead.ru</a:t>
            </a:r>
          </a:p>
        </p:txBody>
      </p:sp>
      <p:sp>
        <p:nvSpPr>
          <p:cNvPr id="12" name="text-90">
            <a:extLst xmlns:a="http://schemas.openxmlformats.org/drawingml/2006/main">
              <a:ext uri="{FF2B5EF4-FFF2-40B4-BE49-F238E27FC236}">
                <a16:creationId xmlns:a16="http://schemas.microsoft.com/office/drawing/2014/main" id="{68ACCF7C-8247-4A28-A47E-269B9686D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6286500"/>
            <a:ext cx="3181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b574c7dc9ff242e2"/>
              </a:rPr>
              <a:t>+7 (499) 325-38-65</a:t>
            </a:r>
          </a:p>
        </p:txBody>
      </p:sp>
    </p:spTree>
    <p:extLst>
      <p:ext uri="{BB962C8B-B14F-4D97-AF65-F5344CB8AC3E}">
        <p14:creationId xmlns:p14="http://schemas.microsoft.com/office/powerpoint/2010/main" val="4799686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2026-09-23T14:17:20.7610000Z</dcterms:created>
  <dcterms:modified xsi:type="dcterms:W3CDTF">2026-09-23T14:17:20.7610000Z</dcterms:modified>
</coreProperties>
</file>