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b6030cafb4241ca" /><Relationship Type="http://schemas.openxmlformats.org/officeDocument/2006/relationships/extended-properties" Target="/docProps/app.xml" Id="Rfddd984cbaca403c" /><Relationship Type="http://schemas.openxmlformats.org/officeDocument/2006/relationships/officeDocument" Target="/ppt/presentation.xml" Id="R268075f9f8dd41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46ba4fa12904e62"/>
  </p:sldMasterIdLst>
  <p:notesMasterIdLst>
    <p:notesMasterId xmlns:r="http://schemas.openxmlformats.org/officeDocument/2006/relationships" r:id="R2335d6db14b74c7c"/>
  </p:notesMasterIdLst>
  <p:sldIdLst>
    <p:sldId xmlns:r="http://schemas.openxmlformats.org/officeDocument/2006/relationships" id="256" r:id="Rac828b795c3d41d0"/>
    <p:sldId xmlns:r="http://schemas.openxmlformats.org/officeDocument/2006/relationships" id="257" r:id="R3ec602e77e3b4da7"/>
    <p:sldId xmlns:r="http://schemas.openxmlformats.org/officeDocument/2006/relationships" id="258" r:id="R86dcba372a1b446d"/>
    <p:sldId xmlns:r="http://schemas.openxmlformats.org/officeDocument/2006/relationships" id="259" r:id="Ra8172eb8ecdb4f16"/>
    <p:sldId xmlns:r="http://schemas.openxmlformats.org/officeDocument/2006/relationships" id="260" r:id="R20d6b2536d044616"/>
    <p:sldId xmlns:r="http://schemas.openxmlformats.org/officeDocument/2006/relationships" id="261" r:id="Ra742d85c44004b7a"/>
    <p:sldId xmlns:r="http://schemas.openxmlformats.org/officeDocument/2006/relationships" id="262" r:id="R0855d9411c654acb"/>
    <p:sldId xmlns:r="http://schemas.openxmlformats.org/officeDocument/2006/relationships" id="263" r:id="R01d98a7cc8074776"/>
    <p:sldId xmlns:r="http://schemas.openxmlformats.org/officeDocument/2006/relationships" id="264" r:id="R7a3da19ab1284439"/>
    <p:sldId xmlns:r="http://schemas.openxmlformats.org/officeDocument/2006/relationships" id="265" r:id="Rb1d511e2d0af4b89"/>
    <p:sldId xmlns:r="http://schemas.openxmlformats.org/officeDocument/2006/relationships" id="266" r:id="R3049fef4fa2841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a21462d69834574" /><Relationship Type="http://schemas.openxmlformats.org/officeDocument/2006/relationships/slideMaster" Target="/ppt/slideMasters/slideMaster1.xml" Id="R546ba4fa12904e62" /><Relationship Type="http://schemas.openxmlformats.org/officeDocument/2006/relationships/notesMaster" Target="/ppt/notesMasters/notesMaster1.xml" Id="R2335d6db14b74c7c" /><Relationship Type="http://schemas.openxmlformats.org/officeDocument/2006/relationships/presProps" Target="/ppt/presProps.xml" Id="Rc82a7a037137414a" /><Relationship Type="http://schemas.openxmlformats.org/officeDocument/2006/relationships/tableStyles" Target="/ppt/tableStyles.xml" Id="R3d407eccfc204fa3" /><Relationship Type="http://schemas.openxmlformats.org/officeDocument/2006/relationships/slide" Target="/ppt/slides/slide1.xml" Id="Rac828b795c3d41d0" /><Relationship Type="http://schemas.openxmlformats.org/officeDocument/2006/relationships/slide" Target="/ppt/slides/slide2.xml" Id="R3ec602e77e3b4da7" /><Relationship Type="http://schemas.openxmlformats.org/officeDocument/2006/relationships/slide" Target="/ppt/slides/slide3.xml" Id="R86dcba372a1b446d" /><Relationship Type="http://schemas.openxmlformats.org/officeDocument/2006/relationships/slide" Target="/ppt/slides/slide4.xml" Id="Ra8172eb8ecdb4f16" /><Relationship Type="http://schemas.openxmlformats.org/officeDocument/2006/relationships/slide" Target="/ppt/slides/slide5.xml" Id="R20d6b2536d044616" /><Relationship Type="http://schemas.openxmlformats.org/officeDocument/2006/relationships/slide" Target="/ppt/slides/slide6.xml" Id="Ra742d85c44004b7a" /><Relationship Type="http://schemas.openxmlformats.org/officeDocument/2006/relationships/slide" Target="/ppt/slides/slide7.xml" Id="R0855d9411c654acb" /><Relationship Type="http://schemas.openxmlformats.org/officeDocument/2006/relationships/slide" Target="/ppt/slides/slide8.xml" Id="R01d98a7cc8074776" /><Relationship Type="http://schemas.openxmlformats.org/officeDocument/2006/relationships/slide" Target="/ppt/slides/slide9.xml" Id="R7a3da19ab1284439" /><Relationship Type="http://schemas.openxmlformats.org/officeDocument/2006/relationships/slide" Target="/ppt/slides/slide10.xml" Id="Rb1d511e2d0af4b89" /><Relationship Type="http://schemas.openxmlformats.org/officeDocument/2006/relationships/slide" Target="/ppt/slides/slide11.xml" Id="R3049fef4fa2841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cb78bad530d47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e602fffb3b408b" /><Relationship Type="http://schemas.openxmlformats.org/officeDocument/2006/relationships/notesMaster" Target="/ppt/notesMasters/notesMaster1.xml" Id="Rf08a3411cd47423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8cad24a50484349" /><Relationship Type="http://schemas.openxmlformats.org/officeDocument/2006/relationships/notesMaster" Target="/ppt/notesMasters/notesMaster1.xml" Id="R05ca539fe7964b2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61e812463b14e5b" /><Relationship Type="http://schemas.openxmlformats.org/officeDocument/2006/relationships/notesMaster" Target="/ppt/notesMasters/notesMaster1.xml" Id="Rf9fa5a14ef7c4f0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bbc9f32f754474f" /><Relationship Type="http://schemas.openxmlformats.org/officeDocument/2006/relationships/notesMaster" Target="/ppt/notesMasters/notesMaster1.xml" Id="R317762ef7195429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519953b8914c65" /><Relationship Type="http://schemas.openxmlformats.org/officeDocument/2006/relationships/notesMaster" Target="/ppt/notesMasters/notesMaster1.xml" Id="R1cd6e631cbc74dc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66a936180a1419f" /><Relationship Type="http://schemas.openxmlformats.org/officeDocument/2006/relationships/notesMaster" Target="/ppt/notesMasters/notesMaster1.xml" Id="R747b688094514a6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e3675f8cf9f42a4" /><Relationship Type="http://schemas.openxmlformats.org/officeDocument/2006/relationships/notesMaster" Target="/ppt/notesMasters/notesMaster1.xml" Id="R27adfdd2c1424cc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05c6a76b7134d92" /><Relationship Type="http://schemas.openxmlformats.org/officeDocument/2006/relationships/notesMaster" Target="/ppt/notesMasters/notesMaster1.xml" Id="R804eac32843747b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c001651153b4a3d" /><Relationship Type="http://schemas.openxmlformats.org/officeDocument/2006/relationships/notesMaster" Target="/ppt/notesMasters/notesMaster1.xml" Id="Rb2c492d65b3b448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65bdc9e23e9425e" /><Relationship Type="http://schemas.openxmlformats.org/officeDocument/2006/relationships/notesMaster" Target="/ppt/notesMasters/notesMaster1.xml" Id="Ra699679f179846e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1f437d5cfed473b" /><Relationship Type="http://schemas.openxmlformats.org/officeDocument/2006/relationships/notesMaster" Target="/ppt/notesMasters/notesMaster1.xml" Id="R404b120486f54ba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https://monkeylead.ru/services/ecommerce-growth . Предложение для действующего интернет-магазина: реклама, SEO, улучшение покупки, аналитика и CRM-коммуникации. Выбор конкретных работ после разбора. Рост не гарантируется.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https://monkeylead.ru/cases/griterra-owned-ecommerce . Собственный магазин. Каталогизация по применению и параметрам, карточки и связь контента с SEO подтверждены опубликованным кейсом. Реальное изображение: https://avatars.mds.yandex.net/get-yastore/19260921/mdkzjt56mm5vf7jzxfdnbch2cdgm2n7h/x640 . На изображении фракция до 0,8 мм и фасовка 1 кг. Это пример содержания товара, не доказательство роста конверсии. Визуальная подача не подтверждает применимость для любого оборудования.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https://monkeylead.ru/cases/furniture-ecommerce-revenue ; https://t.me/monkeylead/76 . Производство мягкой и лофт-мебели, несколько сотен SKU, хороший сайт, неэффективный трафик и слабая обработка незавершенных заказов. Первый месяц в источнике признан неудачным. После расширения работ получили доступ в CRM, изменили цели, фиды, ретаргетинг и сопровождение неоплаченных заказов. Источник сообщает 1,5-1,7 млн рублей ежемесячной выручки из Директа. Точные месяцы, модель атрибуции и сверка с оплатами не раскрыты. Выручка не прибыль; результат совокупных работ, не изолированный эффект рекламы.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https://monkeylead.ru/cases/furniture-ecommerce-revenue ; https://t.me/monkeylead/76 . Схема по текстовому описанию кейса, не скриншот CRM. Подтверждены доступ к CRM, автосообщения, автодозвоны, ручной звонок менеджера, предложения комплектаций и доработок. Последовательность ниже объясняет принцип; точные интервалы и правила ветвления не опубликованы. Источник сообщает увеличение доли оплат и среднего чека без сравнимых чисел, поэтому численный прирост не показан.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https://monkeylead.ru/services/ecommerce-growth . Предлагаемая модель выбора первого участка, не аудит конкретного клиента. Все направления являются возможными работами, а не обязательным пакетом. Решение зависит от данных, товарного предложения и экономики.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https://monkeylead.ru/cases/zapo-ecommerce-platform . ZAPO.RU является собственным автомаркетом группы. Подтверждены работа с заказами и поставщиками, независимая логистика, документы и бухгалтерский контур. Опубликованный ориентир около 150000 рублей заказов в сутки от новых клиентов только с рекламы; календарный период не указан, подтверждения банковских поступлений в публичном кейсе нет. Не обещание клиентского результата.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https://monkeylead.ru/services/ecommerce-growth . Предлагаемая проверка коммерческого результата. Данные рекламы, CMS/CRM, оплат и возвратов связываются по доступным идентификаторам заказа. Выручка кабинета, оформленный заказ, оплата, выкуп и возврат имеют разные определения. Маржа зависит от состава учтенных расходов. При отсутствии данных полная прибыль не заявляется.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https://monkeylead.ru/services/ecommerce-growth . Метод будущей проверки, не выполненный эксперимент. Сопоставимость категорий, периодов, цен, наличия, каналов и промо важна для оценки изменений. A/B-тест применяется только при достаточном объеме наблюдений и технической возможности. Наблюдение без контрольной группы не доказывает причинный эффект.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https://monkeylead.ru/services/ecommerce-growth . Предлагаемый формат сотрудничества. Работа на действующем сайте, разграничение с маркетологом и разработчиком, отдельное согласование внедрения. Доступы ограничиваются задачей. Обещание совместимости со всеми CMS, сроков и цен не дается.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https://monkeylead.ru/services/ecommerce-growth . Возможен старт с аудита и отдельное согласование внедрения. Предлагаемый первый этап: исходное измерение, выбор категории/участка, состав и стоимость, критерии приемки и решения. Сроки и бюджет по вводным, не выдуманы. Достаточность трафика и данных проверяется. Это состав предложения, а не выполненная работа.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https://monkeylead.ru/services/ecommerce-growth#service-landing-contact . Официальные контакты: https://t.me/monkeylead_bot ; https://max.ru/id720206359451_bot ; mail@monkeylead.ru ; +7 (499) 325-38-65. CTA: ссылка на магазин и описание главного ограничения. Результат уточнения вводных: предложение первого этапа с составом работ, сроком, стоимостью и метрикой проверки. Не все последующие работы бесплатны.</a:t>
            </a:r>
          </a:p>
          <a:p xmlns:a="http://schemas.openxmlformats.org/drawingml/2006/main">
            <a:r>
              <a:t>Источники проверены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df5e72d95d456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c32d96e70404768" /><Relationship Type="http://schemas.openxmlformats.org/officeDocument/2006/relationships/slideLayout" Target="/ppt/slideLayouts/slideLayout1.xml" Id="R5849d3d922fa4ed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849d3d922fa4ed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f7bcba1cb64c5d" /><Relationship Type="http://schemas.openxmlformats.org/officeDocument/2006/relationships/notesSlide" Target="/ppt/notesSlides/notesSlide1.xml" Id="Rf56edbf98543499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86eca58a5848ac" /><Relationship Type="http://schemas.openxmlformats.org/officeDocument/2006/relationships/image" Target="/ppt/media/image.jpeg" Id="R291f50d86c1d4f75" /><Relationship Type="http://schemas.openxmlformats.org/officeDocument/2006/relationships/hyperlink" Target="https://monkeylead.ru/cases/griterra-owned-ecommerce" TargetMode="External" Id="Rda5428bf286846c1" /><Relationship Type="http://schemas.openxmlformats.org/officeDocument/2006/relationships/notesSlide" Target="/ppt/notesSlides/notesSlide2.xml" Id="Ra5a0b379787645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6a014c02d04734" /><Relationship Type="http://schemas.openxmlformats.org/officeDocument/2006/relationships/hyperlink" Target="https://monkeylead.ru/cases/furniture-ecommerce-revenue" TargetMode="External" Id="R7af7b41bedd54313" /><Relationship Type="http://schemas.openxmlformats.org/officeDocument/2006/relationships/notesSlide" Target="/ppt/notesSlides/notesSlide3.xml" Id="R98e5b743dbaf42c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626f22b7d54977" /><Relationship Type="http://schemas.openxmlformats.org/officeDocument/2006/relationships/hyperlink" Target="https://monkeylead.ru/cases/furniture-ecommerce-revenue" TargetMode="External" Id="Rf6b48723626649f5" /><Relationship Type="http://schemas.openxmlformats.org/officeDocument/2006/relationships/notesSlide" Target="/ppt/notesSlides/notesSlide4.xml" Id="Rcfae08569a1b42f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b6010f1a084c72" /><Relationship Type="http://schemas.openxmlformats.org/officeDocument/2006/relationships/hyperlink" Target="https://monkeylead.ru/services/ecommerce-growth" TargetMode="External" Id="Rb43bc55a80c1494d" /><Relationship Type="http://schemas.openxmlformats.org/officeDocument/2006/relationships/notesSlide" Target="/ppt/notesSlides/notesSlide5.xml" Id="R85357dc50c194c7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d2e55ea56543d1" /><Relationship Type="http://schemas.openxmlformats.org/officeDocument/2006/relationships/hyperlink" Target="https://monkeylead.ru/cases/zapo-ecommerce-platform" TargetMode="External" Id="R15a20ab6c5ce4c3c" /><Relationship Type="http://schemas.openxmlformats.org/officeDocument/2006/relationships/notesSlide" Target="/ppt/notesSlides/notesSlide6.xml" Id="R7695e97aa5ae48e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b4195b408642f0" /><Relationship Type="http://schemas.openxmlformats.org/officeDocument/2006/relationships/notesSlide" Target="/ppt/notesSlides/notesSlide7.xml" Id="Re8664422cc1c4af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9ef15d3f82482e" /><Relationship Type="http://schemas.openxmlformats.org/officeDocument/2006/relationships/notesSlide" Target="/ppt/notesSlides/notesSlide8.xml" Id="Reeb3d5b62767445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e2f007cb614c23" /><Relationship Type="http://schemas.openxmlformats.org/officeDocument/2006/relationships/hyperlink" Target="https://monkeylead.ru/services/ecommerce-growth" TargetMode="External" Id="R3ee82aeed3374dcb" /><Relationship Type="http://schemas.openxmlformats.org/officeDocument/2006/relationships/notesSlide" Target="/ppt/notesSlides/notesSlide9.xml" Id="R808d769cb047451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194a9478f24de4" /><Relationship Type="http://schemas.openxmlformats.org/officeDocument/2006/relationships/hyperlink" Target="https://monkeylead.ru/services/ecommerce-growth" TargetMode="External" Id="Ra15950070182471c" /><Relationship Type="http://schemas.openxmlformats.org/officeDocument/2006/relationships/notesSlide" Target="/ppt/notesSlides/notesSlide10.xml" Id="R334c5e67c433452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b85689a7ed40e8" /><Relationship Type="http://schemas.openxmlformats.org/officeDocument/2006/relationships/hyperlink" Target="https://monkeylead.ru/services/ecommerce-growth#service-landing-contact" TargetMode="External" Id="R280c38d292624476" /><Relationship Type="http://schemas.openxmlformats.org/officeDocument/2006/relationships/hyperlink" Target="https://t.me/monkeylead_bot" TargetMode="External" Id="Rbacecef9f76c4f31" /><Relationship Type="http://schemas.openxmlformats.org/officeDocument/2006/relationships/hyperlink" Target="https://max.ru/id720206359451_bot" TargetMode="External" Id="Raa01bd480aff4924" /><Relationship Type="http://schemas.openxmlformats.org/officeDocument/2006/relationships/hyperlink" Target="mailto:mail@monkeylead.ru" TargetMode="External" Id="R4c2813a9bc6d4300" /><Relationship Type="http://schemas.openxmlformats.org/officeDocument/2006/relationships/hyperlink" Target="tel:+74993253865" TargetMode="External" Id="Rf4c9ab3675fb498d" /><Relationship Type="http://schemas.openxmlformats.org/officeDocument/2006/relationships/notesSlide" Target="/ppt/notesSlides/notesSlide11.xml" Id="R357fc314a965411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">
            <a:extLst xmlns:a="http://schemas.openxmlformats.org/drawingml/2006/main">
              <a:ext uri="{FF2B5EF4-FFF2-40B4-BE49-F238E27FC236}">
                <a16:creationId xmlns:a16="http://schemas.microsoft.com/office/drawing/2014/main" id="{80F79BA9-5C76-4718-B77A-A35004365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4267D674-AB54-4DD3-AE44-261782767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A3D958F4-1458-4663-952B-8EFCB18EC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6269BD5-B4AB-4E4D-8994-2B88B07D3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76350"/>
            <a:ext cx="11049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8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58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Продвижение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900B43A3-DD55-414C-9105-49FB152FC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295525"/>
            <a:ext cx="110775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7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интернет-магазина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411F2F0D-2402-407F-ABFE-1770DB0AA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76675"/>
            <a:ext cx="10477500" cy="155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25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Чтобы товар выбирали,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925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заказы оплачивали,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925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а покупатели возвращались.</a:t>
            </a:r>
          </a:p>
        </p:txBody>
      </p:sp>
      <p:sp>
        <p:nvSpPr>
          <p:cNvPr id="7" name="rule-6">
            <a:extLst xmlns:a="http://schemas.openxmlformats.org/drawingml/2006/main">
              <a:ext uri="{FF2B5EF4-FFF2-40B4-BE49-F238E27FC236}">
                <a16:creationId xmlns:a16="http://schemas.microsoft.com/office/drawing/2014/main" id="{5BAB96AD-1A86-4F91-B081-3768AA0ED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816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F28D4A8D-7818-43C7-A4D5-E5C78619C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48375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Реклама и SEO. Удобство покупки. Повторные продажи.</a:t>
            </a:r>
          </a:p>
        </p:txBody>
      </p:sp>
    </p:spTree>
    <p:extLst>
      <p:ext uri="{BB962C8B-B14F-4D97-AF65-F5344CB8AC3E}">
        <p14:creationId xmlns:p14="http://schemas.microsoft.com/office/powerpoint/2010/main" val="19053041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D31D6CB8-DB11-4F90-B145-4D98F6A0D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9">
            <a:extLst xmlns:a="http://schemas.openxmlformats.org/drawingml/2006/main">
              <a:ext uri="{FF2B5EF4-FFF2-40B4-BE49-F238E27FC236}">
                <a16:creationId xmlns:a16="http://schemas.microsoft.com/office/drawing/2014/main" id="{7DE965BF-A609-40EC-83E3-17B4F7CFD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0">
            <a:extLst xmlns:a="http://schemas.openxmlformats.org/drawingml/2006/main">
              <a:ext uri="{FF2B5EF4-FFF2-40B4-BE49-F238E27FC236}">
                <a16:creationId xmlns:a16="http://schemas.microsoft.com/office/drawing/2014/main" id="{FCBAE2ED-B856-478B-A122-FAB43728E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-11">
            <a:extLst xmlns:a="http://schemas.openxmlformats.org/drawingml/2006/main">
              <a:ext uri="{FF2B5EF4-FFF2-40B4-BE49-F238E27FC236}">
                <a16:creationId xmlns:a16="http://schemas.microsoft.com/office/drawing/2014/main" id="{48175FD5-0AEE-4EC9-BD35-78E9941CE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70008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GRITERRA / НАШ СОБСТВЕННЫЙ МАГАЗИН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EBA1E4B-B6D3-4DBA-885F-6A9B54888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700087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Выбор начинается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с понятного товара</a:t>
            </a:r>
          </a:p>
        </p:txBody>
      </p:sp>
      <p:sp>
        <p:nvSpPr>
          <p:cNvPr id="6" name="text-12">
            <a:extLst xmlns:a="http://schemas.openxmlformats.org/drawingml/2006/main">
              <a:ext uri="{FF2B5EF4-FFF2-40B4-BE49-F238E27FC236}">
                <a16:creationId xmlns:a16="http://schemas.microsoft.com/office/drawing/2014/main" id="{1ADC40E6-DD3A-414E-AAB7-9DAEB4A40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0992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Подойдёт для моей задачи?</a:t>
            </a:r>
          </a:p>
        </p:txBody>
      </p:sp>
      <p:sp>
        <p:nvSpPr>
          <p:cNvPr id="7" name="text-13">
            <a:extLst xmlns:a="http://schemas.openxmlformats.org/drawingml/2006/main">
              <a:ext uri="{FF2B5EF4-FFF2-40B4-BE49-F238E27FC236}">
                <a16:creationId xmlns:a16="http://schemas.microsoft.com/office/drawing/2014/main" id="{11CF28FE-0399-4DA7-9045-C5A3CD02B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05225"/>
            <a:ext cx="69342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Каталог по применению и свойствам материала.</a:t>
            </a:r>
          </a:p>
        </p:txBody>
      </p:sp>
      <p:sp>
        <p:nvSpPr>
          <p:cNvPr id="8" name="text-14">
            <a:extLst xmlns:a="http://schemas.openxmlformats.org/drawingml/2006/main">
              <a:ext uri="{FF2B5EF4-FFF2-40B4-BE49-F238E27FC236}">
                <a16:creationId xmlns:a16="http://schemas.microsoft.com/office/drawing/2014/main" id="{DC3A87DA-7C38-4DE1-BFFF-4C7344A6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71975"/>
            <a:ext cx="69437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Какие характеристики и фасовка?</a:t>
            </a:r>
          </a:p>
        </p:txBody>
      </p:sp>
      <p:sp>
        <p:nvSpPr>
          <p:cNvPr id="9" name="text-15">
            <a:extLst xmlns:a="http://schemas.openxmlformats.org/drawingml/2006/main">
              <a:ext uri="{FF2B5EF4-FFF2-40B4-BE49-F238E27FC236}">
                <a16:creationId xmlns:a16="http://schemas.microsoft.com/office/drawing/2014/main" id="{803D0479-EC26-4895-A5B7-79DD5C003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76800"/>
            <a:ext cx="69437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Собрали товарные карточки и связали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их содержание с поисковым спросом.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1f50d86c1d4f75"/>
          <a:stretch xmlns:a="http://schemas.openxmlformats.org/drawingml/2006/main"/>
        </p:blipFill>
        <p:spPr>
          <a:xfrm xmlns:a="http://schemas.openxmlformats.org/drawingml/2006/main">
            <a:off x="7858125" y="1024272"/>
            <a:ext cx="3762375" cy="5038055"/>
          </a:xfrm>
          <a:prstGeom xmlns:a="http://schemas.openxmlformats.org/drawingml/2006/main" prst="rect">
            <a:avLst/>
          </a:prstGeom>
        </p:spPr>
      </p:pic>
      <p:sp>
        <p:nvSpPr>
          <p:cNvPr id="11" name="text-16">
            <a:extLst xmlns:a="http://schemas.openxmlformats.org/drawingml/2006/main">
              <a:ext uri="{FF2B5EF4-FFF2-40B4-BE49-F238E27FC236}">
                <a16:creationId xmlns:a16="http://schemas.microsoft.com/office/drawing/2014/main" id="{497AFF47-28E5-4C6F-9780-9950BA38C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da5428bf286846c1"/>
              </a:rPr>
              <a:t>Кейс GRITERRA. Собственный проект; количественный эффект карточек не опубликован.</a:t>
            </a:r>
          </a:p>
        </p:txBody>
      </p:sp>
    </p:spTree>
    <p:extLst>
      <p:ext uri="{BB962C8B-B14F-4D97-AF65-F5344CB8AC3E}">
        <p14:creationId xmlns:p14="http://schemas.microsoft.com/office/powerpoint/2010/main" val="6474599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7">
            <a:extLst xmlns:a="http://schemas.openxmlformats.org/drawingml/2006/main">
              <a:ext uri="{FF2B5EF4-FFF2-40B4-BE49-F238E27FC236}">
                <a16:creationId xmlns:a16="http://schemas.microsoft.com/office/drawing/2014/main" id="{0E2D5B43-2A67-48C1-AB20-2AB4AE03C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18">
            <a:extLst xmlns:a="http://schemas.openxmlformats.org/drawingml/2006/main">
              <a:ext uri="{FF2B5EF4-FFF2-40B4-BE49-F238E27FC236}">
                <a16:creationId xmlns:a16="http://schemas.microsoft.com/office/drawing/2014/main" id="{9D686120-003B-4942-B1FC-681EA545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9">
            <a:extLst xmlns:a="http://schemas.openxmlformats.org/drawingml/2006/main">
              <a:ext uri="{FF2B5EF4-FFF2-40B4-BE49-F238E27FC236}">
                <a16:creationId xmlns:a16="http://schemas.microsoft.com/office/drawing/2014/main" id="{133D3736-7E6D-4B0D-B4BE-FAB4E12F0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-20">
            <a:extLst xmlns:a="http://schemas.openxmlformats.org/drawingml/2006/main">
              <a:ext uri="{FF2B5EF4-FFF2-40B4-BE49-F238E27FC236}">
                <a16:creationId xmlns:a16="http://schemas.microsoft.com/office/drawing/2014/main" id="{B612ABB6-6350-45D1-A3B5-B74211560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КЛИЕНТСКИЙ КЕЙС / МЯГКАЯ И ЛОФТ-МЕБЕЛЬ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22DC56E-3A43-4A8C-9936-AE45F21DA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14475"/>
            <a:ext cx="11049000" cy="1343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0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Подключили CRM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0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к продвижению магазина</a:t>
            </a:r>
          </a:p>
        </p:txBody>
      </p:sp>
      <p:sp>
        <p:nvSpPr>
          <p:cNvPr id="6" name="text-21">
            <a:extLst xmlns:a="http://schemas.openxmlformats.org/drawingml/2006/main">
              <a:ext uri="{FF2B5EF4-FFF2-40B4-BE49-F238E27FC236}">
                <a16:creationId xmlns:a16="http://schemas.microsoft.com/office/drawing/2014/main" id="{633D454F-57DC-4048-A1F2-875F0CBF9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86125"/>
            <a:ext cx="5334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Сайт уже был хорошим.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В рекламе были боты и спам,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заказы оставались неоплаченными.</a:t>
            </a:r>
          </a:p>
        </p:txBody>
      </p:sp>
      <p:sp>
        <p:nvSpPr>
          <p:cNvPr id="7" name="text-22">
            <a:extLst xmlns:a="http://schemas.openxmlformats.org/drawingml/2006/main">
              <a:ext uri="{FF2B5EF4-FFF2-40B4-BE49-F238E27FC236}">
                <a16:creationId xmlns:a16="http://schemas.microsoft.com/office/drawing/2014/main" id="{DC1BECE1-95E7-41E3-A595-8FA6814C7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14875"/>
            <a:ext cx="5419725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Перестроили цели и товарные фиды.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Добавили сегментный ретаргетинг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и работу с незавершёнными заказами.</a:t>
            </a:r>
          </a:p>
        </p:txBody>
      </p:sp>
      <p:sp>
        <p:nvSpPr>
          <p:cNvPr id="8" name="text-23">
            <a:extLst xmlns:a="http://schemas.openxmlformats.org/drawingml/2006/main">
              <a:ext uri="{FF2B5EF4-FFF2-40B4-BE49-F238E27FC236}">
                <a16:creationId xmlns:a16="http://schemas.microsoft.com/office/drawing/2014/main" id="{DA369601-44DE-4DED-B457-5869236AB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3200400"/>
            <a:ext cx="5019675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9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592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1,5-1,7</a:t>
            </a:r>
          </a:p>
        </p:txBody>
      </p:sp>
      <p:sp>
        <p:nvSpPr>
          <p:cNvPr id="9" name="text-24">
            <a:extLst xmlns:a="http://schemas.openxmlformats.org/drawingml/2006/main">
              <a:ext uri="{FF2B5EF4-FFF2-40B4-BE49-F238E27FC236}">
                <a16:creationId xmlns:a16="http://schemas.microsoft.com/office/drawing/2014/main" id="{BB009E88-F20C-431D-811A-7A26F1601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4295775"/>
            <a:ext cx="49625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млн ₽ в месяц</a:t>
            </a:r>
          </a:p>
        </p:txBody>
      </p:sp>
      <p:sp>
        <p:nvSpPr>
          <p:cNvPr id="10" name="text-25">
            <a:extLst xmlns:a="http://schemas.openxmlformats.org/drawingml/2006/main">
              <a:ext uri="{FF2B5EF4-FFF2-40B4-BE49-F238E27FC236}">
                <a16:creationId xmlns:a16="http://schemas.microsoft.com/office/drawing/2014/main" id="{83EF8AB7-20E6-47D3-B5B5-B90B88E62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5048250"/>
            <a:ext cx="49625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выручки из Яндекс.Директа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по опубликованному кейсу</a:t>
            </a:r>
          </a:p>
        </p:txBody>
      </p:sp>
      <p:sp>
        <p:nvSpPr>
          <p:cNvPr id="11" name="text-26">
            <a:extLst xmlns:a="http://schemas.openxmlformats.org/drawingml/2006/main">
              <a:ext uri="{FF2B5EF4-FFF2-40B4-BE49-F238E27FC236}">
                <a16:creationId xmlns:a16="http://schemas.microsoft.com/office/drawing/2014/main" id="{4330254A-25FC-4CC3-8DE9-C799C0894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7af7b41bedd54313"/>
              </a:rPr>
              <a:t>Период и модель атрибуции не раскрыты. Выручка не равна прибыли. Источник: кейс MonkeyLead.</a:t>
            </a:r>
          </a:p>
        </p:txBody>
      </p:sp>
    </p:spTree>
    <p:extLst>
      <p:ext uri="{BB962C8B-B14F-4D97-AF65-F5344CB8AC3E}">
        <p14:creationId xmlns:p14="http://schemas.microsoft.com/office/powerpoint/2010/main" val="15180723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xt-27">
            <a:extLst xmlns:a="http://schemas.openxmlformats.org/drawingml/2006/main">
              <a:ext uri="{FF2B5EF4-FFF2-40B4-BE49-F238E27FC236}">
                <a16:creationId xmlns:a16="http://schemas.microsoft.com/office/drawing/2014/main" id="{2EFEE022-33B1-46DF-A507-997933D1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8">
            <a:extLst xmlns:a="http://schemas.openxmlformats.org/drawingml/2006/main">
              <a:ext uri="{FF2B5EF4-FFF2-40B4-BE49-F238E27FC236}">
                <a16:creationId xmlns:a16="http://schemas.microsoft.com/office/drawing/2014/main" id="{E3F8FE37-9209-4BA1-B905-41AF035D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29">
            <a:extLst xmlns:a="http://schemas.openxmlformats.org/drawingml/2006/main">
              <a:ext uri="{FF2B5EF4-FFF2-40B4-BE49-F238E27FC236}">
                <a16:creationId xmlns:a16="http://schemas.microsoft.com/office/drawing/2014/main" id="{2D4EBC6A-DC89-46C1-AC06-D81B81CEE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C384C69-00C1-4FB9-A800-400F10B80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7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Заказ оформлен.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7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Что помогает довести его до оплаты?</a:t>
            </a:r>
          </a:p>
        </p:txBody>
      </p:sp>
      <p:sp>
        <p:nvSpPr>
          <p:cNvPr id="5" name="text-30">
            <a:extLst xmlns:a="http://schemas.openxmlformats.org/drawingml/2006/main">
              <a:ext uri="{FF2B5EF4-FFF2-40B4-BE49-F238E27FC236}">
                <a16:creationId xmlns:a16="http://schemas.microsoft.com/office/drawing/2014/main" id="{7CC20C5F-5B91-450B-8150-BD9BA394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76550"/>
            <a:ext cx="190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8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text-31">
            <a:extLst xmlns:a="http://schemas.openxmlformats.org/drawingml/2006/main">
              <a:ext uri="{FF2B5EF4-FFF2-40B4-BE49-F238E27FC236}">
                <a16:creationId xmlns:a16="http://schemas.microsoft.com/office/drawing/2014/main" id="{D9E6689E-1100-4AA0-A798-1DA7BD495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9525"/>
            <a:ext cx="2686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Статус в CRM</a:t>
            </a:r>
          </a:p>
        </p:txBody>
      </p:sp>
      <p:sp>
        <p:nvSpPr>
          <p:cNvPr id="7" name="text-32">
            <a:extLst xmlns:a="http://schemas.openxmlformats.org/drawingml/2006/main">
              <a:ext uri="{FF2B5EF4-FFF2-40B4-BE49-F238E27FC236}">
                <a16:creationId xmlns:a16="http://schemas.microsoft.com/office/drawing/2014/main" id="{BC9EEFC5-0201-4830-A408-2CE9C315B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29125"/>
            <a:ext cx="26860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Находим заказ,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который ещё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не оплатили.</a:t>
            </a:r>
          </a:p>
        </p:txBody>
      </p:sp>
      <p:sp>
        <p:nvSpPr>
          <p:cNvPr id="8" name="text-33">
            <a:extLst xmlns:a="http://schemas.openxmlformats.org/drawingml/2006/main">
              <a:ext uri="{FF2B5EF4-FFF2-40B4-BE49-F238E27FC236}">
                <a16:creationId xmlns:a16="http://schemas.microsoft.com/office/drawing/2014/main" id="{CD3A9F8D-0CA8-4B34-852E-BFCBEF21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876550"/>
            <a:ext cx="190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8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text-34">
            <a:extLst xmlns:a="http://schemas.openxmlformats.org/drawingml/2006/main">
              <a:ext uri="{FF2B5EF4-FFF2-40B4-BE49-F238E27FC236}">
                <a16:creationId xmlns:a16="http://schemas.microsoft.com/office/drawing/2014/main" id="{477211DC-B117-4D4F-890C-C972F1FCD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819525"/>
            <a:ext cx="2686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Напоминание</a:t>
            </a:r>
          </a:p>
        </p:txBody>
      </p:sp>
      <p:sp>
        <p:nvSpPr>
          <p:cNvPr id="10" name="text-35">
            <a:extLst xmlns:a="http://schemas.openxmlformats.org/drawingml/2006/main">
              <a:ext uri="{FF2B5EF4-FFF2-40B4-BE49-F238E27FC236}">
                <a16:creationId xmlns:a16="http://schemas.microsoft.com/office/drawing/2014/main" id="{BCC0A0B3-EBF5-421B-B51C-B03EBE0A6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4429125"/>
            <a:ext cx="26860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Напоминаем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о заказе через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сообщение или звонок.</a:t>
            </a:r>
          </a:p>
        </p:txBody>
      </p:sp>
      <p:sp>
        <p:nvSpPr>
          <p:cNvPr id="11" name="text-36">
            <a:extLst xmlns:a="http://schemas.openxmlformats.org/drawingml/2006/main">
              <a:ext uri="{FF2B5EF4-FFF2-40B4-BE49-F238E27FC236}">
                <a16:creationId xmlns:a16="http://schemas.microsoft.com/office/drawing/2014/main" id="{878F8C90-E713-4ADC-975B-87B05944F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876550"/>
            <a:ext cx="190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8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text-37">
            <a:extLst xmlns:a="http://schemas.openxmlformats.org/drawingml/2006/main">
              <a:ext uri="{FF2B5EF4-FFF2-40B4-BE49-F238E27FC236}">
                <a16:creationId xmlns:a16="http://schemas.microsoft.com/office/drawing/2014/main" id="{68F2B4FF-CB72-42A2-8144-0ACA18085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819525"/>
            <a:ext cx="2686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Менеджер</a:t>
            </a:r>
          </a:p>
        </p:txBody>
      </p:sp>
      <p:sp>
        <p:nvSpPr>
          <p:cNvPr id="13" name="text-38">
            <a:extLst xmlns:a="http://schemas.openxmlformats.org/drawingml/2006/main">
              <a:ext uri="{FF2B5EF4-FFF2-40B4-BE49-F238E27FC236}">
                <a16:creationId xmlns:a16="http://schemas.microsoft.com/office/drawing/2014/main" id="{B9E7F896-2A38-49E6-9CDA-234521CE5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429125"/>
            <a:ext cx="26860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Уточняет вопрос,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комплектацию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и условия покупки.</a:t>
            </a:r>
          </a:p>
        </p:txBody>
      </p:sp>
      <p:sp>
        <p:nvSpPr>
          <p:cNvPr id="14" name="text-39">
            <a:extLst xmlns:a="http://schemas.openxmlformats.org/drawingml/2006/main">
              <a:ext uri="{FF2B5EF4-FFF2-40B4-BE49-F238E27FC236}">
                <a16:creationId xmlns:a16="http://schemas.microsoft.com/office/drawing/2014/main" id="{F7F63CFB-88F5-4438-AEC6-1CDAA59A2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2876550"/>
            <a:ext cx="1905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8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5" name="text-40">
            <a:extLst xmlns:a="http://schemas.openxmlformats.org/drawingml/2006/main">
              <a:ext uri="{FF2B5EF4-FFF2-40B4-BE49-F238E27FC236}">
                <a16:creationId xmlns:a16="http://schemas.microsoft.com/office/drawing/2014/main" id="{9D89451C-7EF4-4BE6-841D-BDDB3466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819525"/>
            <a:ext cx="22764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Результат</a:t>
            </a:r>
          </a:p>
        </p:txBody>
      </p:sp>
      <p:sp>
        <p:nvSpPr>
          <p:cNvPr id="16" name="text-41">
            <a:extLst xmlns:a="http://schemas.openxmlformats.org/drawingml/2006/main">
              <a:ext uri="{FF2B5EF4-FFF2-40B4-BE49-F238E27FC236}">
                <a16:creationId xmlns:a16="http://schemas.microsoft.com/office/drawing/2014/main" id="{B1368E11-2FD6-4EE6-9B15-B856000FC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4429125"/>
            <a:ext cx="22764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Фиксируем оплату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или причину,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почему её нет.</a:t>
            </a:r>
          </a:p>
        </p:txBody>
      </p:sp>
      <p:sp>
        <p:nvSpPr>
          <p:cNvPr id="17" name="rule-42">
            <a:extLst xmlns:a="http://schemas.openxmlformats.org/drawingml/2006/main">
              <a:ext uri="{FF2B5EF4-FFF2-40B4-BE49-F238E27FC236}">
                <a16:creationId xmlns:a16="http://schemas.microsoft.com/office/drawing/2014/main" id="{F6C4FA96-DF5E-4B7D-91EB-0DC07E59E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576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8" name="text-43">
            <a:extLst xmlns:a="http://schemas.openxmlformats.org/drawingml/2006/main">
              <a:ext uri="{FF2B5EF4-FFF2-40B4-BE49-F238E27FC236}">
                <a16:creationId xmlns:a16="http://schemas.microsoft.com/office/drawing/2014/main" id="{EDC7D410-852A-4162-B2C6-09657F794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f6b48723626649f5"/>
              </a:rPr>
              <a:t>Схема по мебельному кейсу. Автосообщения и звонки дополняют работу менеджера.</a:t>
            </a:r>
          </a:p>
        </p:txBody>
      </p:sp>
    </p:spTree>
    <p:extLst>
      <p:ext uri="{BB962C8B-B14F-4D97-AF65-F5344CB8AC3E}">
        <p14:creationId xmlns:p14="http://schemas.microsoft.com/office/powerpoint/2010/main" val="16327834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44">
            <a:extLst xmlns:a="http://schemas.openxmlformats.org/drawingml/2006/main">
              <a:ext uri="{FF2B5EF4-FFF2-40B4-BE49-F238E27FC236}">
                <a16:creationId xmlns:a16="http://schemas.microsoft.com/office/drawing/2014/main" id="{E0DCECA5-6071-4A62-82A0-E23C36748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45">
            <a:extLst xmlns:a="http://schemas.openxmlformats.org/drawingml/2006/main">
              <a:ext uri="{FF2B5EF4-FFF2-40B4-BE49-F238E27FC236}">
                <a16:creationId xmlns:a16="http://schemas.microsoft.com/office/drawing/2014/main" id="{E9DB6B35-C552-4723-B7F7-6814C4A7E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46">
            <a:extLst xmlns:a="http://schemas.openxmlformats.org/drawingml/2006/main">
              <a:ext uri="{FF2B5EF4-FFF2-40B4-BE49-F238E27FC236}">
                <a16:creationId xmlns:a16="http://schemas.microsoft.com/office/drawing/2014/main" id="{0DE2E8F4-EDE5-44FE-839C-7555732F3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98307B7-8EF5-4FC8-963A-709BB97B7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Какой участок нужен вашему магазину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571500" y="2238375"/>
          <a:ext xmlns:a="http://schemas.openxmlformats.org/drawingml/2006/main" cx="11049000" cy="3810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105150"/>
                <a:gridCol w="3924300"/>
                <a:gridCol w="4019550"/>
              </a:tblGrid>
              <a:tr h="428625"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Что происходит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Что берём в работу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Что проверяем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</a:tr>
              <a:tr h="6762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Товар трудно найти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SEO категорий, фильтры</a:t>
                      </a:r>
                    </a:p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и товарные данные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Переходы из поиска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и заказы по категориям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6762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Спрос есть,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реклама не окупается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Фиды, кампании</a:t>
                      </a:r>
                    </a:p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и выбор товаров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Стоимость оплаченного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заказа и расходы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6762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Смотрят,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но не покупают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Карточку, доставку,</a:t>
                      </a:r>
                    </a:p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корзину и оплату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Покупки при сопоставимом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составе посетителей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6762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Оформляют,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но не оплачивают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Статусы в CRM</a:t>
                      </a:r>
                    </a:p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и обработку заказов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Долю оплат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и причины отказов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6762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Не возвращаются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Сегменты базы</a:t>
                      </a:r>
                    </a:p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и повторные предложения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Повторные заказы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и возвраты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</a:tbl>
          </a:graphicData>
        </a:graphic>
      </p:graphicFrame>
      <p:sp>
        <p:nvSpPr>
          <p:cNvPr id="6" name="text-47">
            <a:extLst xmlns:a="http://schemas.openxmlformats.org/drawingml/2006/main">
              <a:ext uri="{FF2B5EF4-FFF2-40B4-BE49-F238E27FC236}">
                <a16:creationId xmlns:a16="http://schemas.microsoft.com/office/drawing/2014/main" id="{BB40E24F-8154-478A-BC49-B3E6C92DD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b43bc55a80c1494d"/>
              </a:rPr>
              <a:t>Можно заказать один участок. Приоритет выбираем по данным и экономике товаров.</a:t>
            </a:r>
          </a:p>
        </p:txBody>
      </p:sp>
    </p:spTree>
    <p:extLst>
      <p:ext uri="{BB962C8B-B14F-4D97-AF65-F5344CB8AC3E}">
        <p14:creationId xmlns:p14="http://schemas.microsoft.com/office/powerpoint/2010/main" val="6130959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48">
            <a:extLst xmlns:a="http://schemas.openxmlformats.org/drawingml/2006/main">
              <a:ext uri="{FF2B5EF4-FFF2-40B4-BE49-F238E27FC236}">
                <a16:creationId xmlns:a16="http://schemas.microsoft.com/office/drawing/2014/main" id="{C2D7D1DC-6C13-4453-B285-8B24CD7DF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49">
            <a:extLst xmlns:a="http://schemas.openxmlformats.org/drawingml/2006/main">
              <a:ext uri="{FF2B5EF4-FFF2-40B4-BE49-F238E27FC236}">
                <a16:creationId xmlns:a16="http://schemas.microsoft.com/office/drawing/2014/main" id="{52F7E389-5391-4044-A452-942A5DEBF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50">
            <a:extLst xmlns:a="http://schemas.openxmlformats.org/drawingml/2006/main">
              <a:ext uri="{FF2B5EF4-FFF2-40B4-BE49-F238E27FC236}">
                <a16:creationId xmlns:a16="http://schemas.microsoft.com/office/drawing/2014/main" id="{B06914AC-7133-4B12-9EE0-5FAE8218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text-51">
            <a:extLst xmlns:a="http://schemas.openxmlformats.org/drawingml/2006/main">
              <a:ext uri="{FF2B5EF4-FFF2-40B4-BE49-F238E27FC236}">
                <a16:creationId xmlns:a16="http://schemas.microsoft.com/office/drawing/2014/main" id="{3541555C-24B0-45AA-9619-B2DCAD3DB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ZAPO.RU / НАШ СОБСТВЕННЫЙ АВТОМАРКЕТ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16022D-1035-41DE-9D34-F4FF298A0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1049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0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Знаем работу магазина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0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после кнопки «Купить»</a:t>
            </a:r>
          </a:p>
        </p:txBody>
      </p:sp>
      <p:sp>
        <p:nvSpPr>
          <p:cNvPr id="6" name="text-52">
            <a:extLst xmlns:a="http://schemas.openxmlformats.org/drawingml/2006/main">
              <a:ext uri="{FF2B5EF4-FFF2-40B4-BE49-F238E27FC236}">
                <a16:creationId xmlns:a16="http://schemas.microsoft.com/office/drawing/2014/main" id="{5D04580C-3F71-4B22-A922-8A5FA7B74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67075"/>
            <a:ext cx="57912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7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57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≈150 000 ₽</a:t>
            </a:r>
          </a:p>
        </p:txBody>
      </p:sp>
      <p:sp>
        <p:nvSpPr>
          <p:cNvPr id="7" name="text-53">
            <a:extLst xmlns:a="http://schemas.openxmlformats.org/drawingml/2006/main">
              <a:ext uri="{FF2B5EF4-FFF2-40B4-BE49-F238E27FC236}">
                <a16:creationId xmlns:a16="http://schemas.microsoft.com/office/drawing/2014/main" id="{DEFF2898-F834-4E80-8F5D-2A0E9C820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5638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заказов в сутки от новых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55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клиентов с рекламы</a:t>
            </a:r>
          </a:p>
        </p:txBody>
      </p:sp>
      <p:sp>
        <p:nvSpPr>
          <p:cNvPr id="8" name="text-54">
            <a:extLst xmlns:a="http://schemas.openxmlformats.org/drawingml/2006/main">
              <a:ext uri="{FF2B5EF4-FFF2-40B4-BE49-F238E27FC236}">
                <a16:creationId xmlns:a16="http://schemas.microsoft.com/office/drawing/2014/main" id="{893D54BE-D805-4A52-BC3D-B6AE9A7DF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3209925"/>
            <a:ext cx="4524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В собственной системе</a:t>
            </a:r>
          </a:p>
        </p:txBody>
      </p:sp>
      <p:sp>
        <p:nvSpPr>
          <p:cNvPr id="9" name="text-55">
            <a:extLst xmlns:a="http://schemas.openxmlformats.org/drawingml/2006/main">
              <a:ext uri="{FF2B5EF4-FFF2-40B4-BE49-F238E27FC236}">
                <a16:creationId xmlns:a16="http://schemas.microsoft.com/office/drawing/2014/main" id="{ACCA9244-8EF5-4296-9D90-0BB5A958D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3914775"/>
            <a:ext cx="4524375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Передача заказа поставщику.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Управление доставкой.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Статусы и документы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для операционной команды.</a:t>
            </a:r>
          </a:p>
        </p:txBody>
      </p:sp>
      <p:sp>
        <p:nvSpPr>
          <p:cNvPr id="10" name="text-56">
            <a:extLst xmlns:a="http://schemas.openxmlformats.org/drawingml/2006/main">
              <a:ext uri="{FF2B5EF4-FFF2-40B4-BE49-F238E27FC236}">
                <a16:creationId xmlns:a16="http://schemas.microsoft.com/office/drawing/2014/main" id="{8716D9B5-C4ED-4969-B8C6-EC7EF1EE0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15a20ab6c5ce4c3c"/>
              </a:rPr>
              <a:t>Сумма заказов, не оплаты или прибыль. Период не раскрыт. Собственный проект ZAPO.RU.</a:t>
            </a:r>
          </a:p>
        </p:txBody>
      </p:sp>
    </p:spTree>
    <p:extLst>
      <p:ext uri="{BB962C8B-B14F-4D97-AF65-F5344CB8AC3E}">
        <p14:creationId xmlns:p14="http://schemas.microsoft.com/office/powerpoint/2010/main" val="16633452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57">
            <a:extLst xmlns:a="http://schemas.openxmlformats.org/drawingml/2006/main">
              <a:ext uri="{FF2B5EF4-FFF2-40B4-BE49-F238E27FC236}">
                <a16:creationId xmlns:a16="http://schemas.microsoft.com/office/drawing/2014/main" id="{21F3759E-F544-4A67-BFB9-8337863A5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58">
            <a:extLst xmlns:a="http://schemas.openxmlformats.org/drawingml/2006/main">
              <a:ext uri="{FF2B5EF4-FFF2-40B4-BE49-F238E27FC236}">
                <a16:creationId xmlns:a16="http://schemas.microsoft.com/office/drawing/2014/main" id="{EABA21FB-B8FC-422D-A528-3F5D13407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59">
            <a:extLst xmlns:a="http://schemas.openxmlformats.org/drawingml/2006/main">
              <a:ext uri="{FF2B5EF4-FFF2-40B4-BE49-F238E27FC236}">
                <a16:creationId xmlns:a16="http://schemas.microsoft.com/office/drawing/2014/main" id="{32874FBA-6A9C-48C5-8B8F-F5CF0F0E1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5E93FA9-CEE7-4417-8310-7AC1774DC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Что рекламный отчёт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9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не расскажет о прибыли</a:t>
            </a:r>
          </a:p>
        </p:txBody>
      </p:sp>
      <p:sp>
        <p:nvSpPr>
          <p:cNvPr id="5" name="text-60">
            <a:extLst xmlns:a="http://schemas.openxmlformats.org/drawingml/2006/main">
              <a:ext uri="{FF2B5EF4-FFF2-40B4-BE49-F238E27FC236}">
                <a16:creationId xmlns:a16="http://schemas.microsoft.com/office/drawing/2014/main" id="{76277166-C47F-4E64-8491-A6819621D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47925"/>
            <a:ext cx="5200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Что произошло с заказом</a:t>
            </a:r>
          </a:p>
        </p:txBody>
      </p:sp>
      <p:sp>
        <p:nvSpPr>
          <p:cNvPr id="6" name="text-61">
            <a:extLst xmlns:a="http://schemas.openxmlformats.org/drawingml/2006/main">
              <a:ext uri="{FF2B5EF4-FFF2-40B4-BE49-F238E27FC236}">
                <a16:creationId xmlns:a16="http://schemas.microsoft.com/office/drawing/2014/main" id="{E544756D-044E-42DE-A0F4-34803BBB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57550"/>
            <a:ext cx="5372100" cy="2228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Оформлен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Оплачен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Выкуплен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Возвращён или отменён</a:t>
            </a:r>
          </a:p>
        </p:txBody>
      </p:sp>
      <p:sp>
        <p:nvSpPr>
          <p:cNvPr id="7" name="text-62">
            <a:extLst xmlns:a="http://schemas.openxmlformats.org/drawingml/2006/main">
              <a:ext uri="{FF2B5EF4-FFF2-40B4-BE49-F238E27FC236}">
                <a16:creationId xmlns:a16="http://schemas.microsoft.com/office/drawing/2014/main" id="{29344AA2-F800-4590-AB62-8B64B1CD0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447925"/>
            <a:ext cx="50482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Что осталось после расходов</a:t>
            </a:r>
          </a:p>
        </p:txBody>
      </p:sp>
      <p:sp>
        <p:nvSpPr>
          <p:cNvPr id="8" name="text-63">
            <a:extLst xmlns:a="http://schemas.openxmlformats.org/drawingml/2006/main">
              <a:ext uri="{FF2B5EF4-FFF2-40B4-BE49-F238E27FC236}">
                <a16:creationId xmlns:a16="http://schemas.microsoft.com/office/drawing/2014/main" id="{9E33F1D6-F2A5-4DD8-BDF7-D4E9902B9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333750"/>
            <a:ext cx="5048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Себестоимость товара.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Реклама и комиссии.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Доставка, скидки и возвраты.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Другие согласованные расходы.</a:t>
            </a:r>
          </a:p>
        </p:txBody>
      </p:sp>
      <p:sp>
        <p:nvSpPr>
          <p:cNvPr id="9" name="rule-64">
            <a:extLst xmlns:a="http://schemas.openxmlformats.org/drawingml/2006/main">
              <a:ext uri="{FF2B5EF4-FFF2-40B4-BE49-F238E27FC236}">
                <a16:creationId xmlns:a16="http://schemas.microsoft.com/office/drawing/2014/main" id="{08B296CA-6063-42F3-A3CB-06C91D950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0" name="text-65">
            <a:extLst xmlns:a="http://schemas.openxmlformats.org/drawingml/2006/main">
              <a:ext uri="{FF2B5EF4-FFF2-40B4-BE49-F238E27FC236}">
                <a16:creationId xmlns:a16="http://schemas.microsoft.com/office/drawing/2014/main" id="{1DFCB436-AA3C-49E6-A511-F73B747C5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72175"/>
            <a:ext cx="11049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Связываем данные по заказу. Отдельно показываем, каких данных пока нет.</a:t>
            </a:r>
          </a:p>
        </p:txBody>
      </p:sp>
    </p:spTree>
    <p:extLst>
      <p:ext uri="{BB962C8B-B14F-4D97-AF65-F5344CB8AC3E}">
        <p14:creationId xmlns:p14="http://schemas.microsoft.com/office/powerpoint/2010/main" val="3674643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66">
            <a:extLst xmlns:a="http://schemas.openxmlformats.org/drawingml/2006/main">
              <a:ext uri="{FF2B5EF4-FFF2-40B4-BE49-F238E27FC236}">
                <a16:creationId xmlns:a16="http://schemas.microsoft.com/office/drawing/2014/main" id="{E84D9DA0-EDEC-4A67-8D95-0FDE58690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67">
            <a:extLst xmlns:a="http://schemas.openxmlformats.org/drawingml/2006/main">
              <a:ext uri="{FF2B5EF4-FFF2-40B4-BE49-F238E27FC236}">
                <a16:creationId xmlns:a16="http://schemas.microsoft.com/office/drawing/2014/main" id="{BD3C403A-1AC1-4C23-A61B-8E1B9F72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68">
            <a:extLst xmlns:a="http://schemas.openxmlformats.org/drawingml/2006/main">
              <a:ext uri="{FF2B5EF4-FFF2-40B4-BE49-F238E27FC236}">
                <a16:creationId xmlns:a16="http://schemas.microsoft.com/office/drawing/2014/main" id="{80EC0F4A-C63F-4B38-8712-45617130A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B65898B-B5C9-4B9C-9602-034AAB019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Как отличаем эффект работы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9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от сезонности и распродажи</a:t>
            </a:r>
          </a:p>
        </p:txBody>
      </p:sp>
      <p:sp>
        <p:nvSpPr>
          <p:cNvPr id="5" name="text-69">
            <a:extLst xmlns:a="http://schemas.openxmlformats.org/drawingml/2006/main">
              <a:ext uri="{FF2B5EF4-FFF2-40B4-BE49-F238E27FC236}">
                <a16:creationId xmlns:a16="http://schemas.microsoft.com/office/drawing/2014/main" id="{2D61B9D2-5C63-4E15-A945-7AA13585A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95600"/>
            <a:ext cx="5114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До изменения</a:t>
            </a:r>
          </a:p>
        </p:txBody>
      </p:sp>
      <p:sp>
        <p:nvSpPr>
          <p:cNvPr id="6" name="text-70">
            <a:extLst xmlns:a="http://schemas.openxmlformats.org/drawingml/2006/main">
              <a:ext uri="{FF2B5EF4-FFF2-40B4-BE49-F238E27FC236}">
                <a16:creationId xmlns:a16="http://schemas.microsoft.com/office/drawing/2014/main" id="{D10A7AC4-7F64-40F1-ACC9-3DF2C315B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48075"/>
            <a:ext cx="5229225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Фиксируем исходный показатель.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Проверяем цены и наличие.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Отмечаем акции, каналы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 состав заказов.</a:t>
            </a:r>
          </a:p>
        </p:txBody>
      </p:sp>
      <p:sp>
        <p:nvSpPr>
          <p:cNvPr id="7" name="text-71">
            <a:extLst xmlns:a="http://schemas.openxmlformats.org/drawingml/2006/main">
              <a:ext uri="{FF2B5EF4-FFF2-40B4-BE49-F238E27FC236}">
                <a16:creationId xmlns:a16="http://schemas.microsoft.com/office/drawing/2014/main" id="{69BB8F27-A7A8-47BE-B97E-EE1A07C00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475" y="2895600"/>
            <a:ext cx="5153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После изменения</a:t>
            </a:r>
          </a:p>
        </p:txBody>
      </p:sp>
      <p:sp>
        <p:nvSpPr>
          <p:cNvPr id="8" name="text-72">
            <a:extLst xmlns:a="http://schemas.openxmlformats.org/drawingml/2006/main">
              <a:ext uri="{FF2B5EF4-FFF2-40B4-BE49-F238E27FC236}">
                <a16:creationId xmlns:a16="http://schemas.microsoft.com/office/drawing/2014/main" id="{D64D87A3-F48B-4103-9419-84581F53F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475" y="3648075"/>
            <a:ext cx="5153025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Сравниваем сопоставимые группы.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При достаточном трафике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проводим A/B-тест.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Отдельно отмечаем ограничения.</a:t>
            </a:r>
          </a:p>
        </p:txBody>
      </p:sp>
      <p:sp>
        <p:nvSpPr>
          <p:cNvPr id="9" name="rule-73">
            <a:extLst xmlns:a="http://schemas.openxmlformats.org/drawingml/2006/main">
              <a:ext uri="{FF2B5EF4-FFF2-40B4-BE49-F238E27FC236}">
                <a16:creationId xmlns:a16="http://schemas.microsoft.com/office/drawing/2014/main" id="{BCE49B72-83C9-4599-B541-987181D40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197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0" name="text-74">
            <a:extLst xmlns:a="http://schemas.openxmlformats.org/drawingml/2006/main">
              <a:ext uri="{FF2B5EF4-FFF2-40B4-BE49-F238E27FC236}">
                <a16:creationId xmlns:a16="http://schemas.microsoft.com/office/drawing/2014/main" id="{C8F67C1B-B014-4C16-9044-950BEFA88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05500"/>
            <a:ext cx="11049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Решение по результатам: расширить работу, изменить гипотезу или остановиться.</a:t>
            </a:r>
          </a:p>
        </p:txBody>
      </p:sp>
    </p:spTree>
    <p:extLst>
      <p:ext uri="{BB962C8B-B14F-4D97-AF65-F5344CB8AC3E}">
        <p14:creationId xmlns:p14="http://schemas.microsoft.com/office/powerpoint/2010/main" val="7360242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75">
            <a:extLst xmlns:a="http://schemas.openxmlformats.org/drawingml/2006/main">
              <a:ext uri="{FF2B5EF4-FFF2-40B4-BE49-F238E27FC236}">
                <a16:creationId xmlns:a16="http://schemas.microsoft.com/office/drawing/2014/main" id="{03A485D2-A02B-4880-BB38-F87C04E98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76">
            <a:extLst xmlns:a="http://schemas.openxmlformats.org/drawingml/2006/main">
              <a:ext uri="{FF2B5EF4-FFF2-40B4-BE49-F238E27FC236}">
                <a16:creationId xmlns:a16="http://schemas.microsoft.com/office/drawing/2014/main" id="{29A5145C-5E11-46C6-A9D8-EC3C9F92A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77">
            <a:extLst xmlns:a="http://schemas.openxmlformats.org/drawingml/2006/main">
              <a:ext uri="{FF2B5EF4-FFF2-40B4-BE49-F238E27FC236}">
                <a16:creationId xmlns:a16="http://schemas.microsoft.com/office/drawing/2014/main" id="{91CB3AFC-C144-43F3-87D7-A2B5242B2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96C105F-2C53-4E73-A59A-83795490B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Ваш сайт и команда остаются в работе</a:t>
            </a:r>
          </a:p>
        </p:txBody>
      </p:sp>
      <p:sp>
        <p:nvSpPr>
          <p:cNvPr id="5" name="text-78">
            <a:extLst xmlns:a="http://schemas.openxmlformats.org/drawingml/2006/main">
              <a:ext uri="{FF2B5EF4-FFF2-40B4-BE49-F238E27FC236}">
                <a16:creationId xmlns:a16="http://schemas.microsoft.com/office/drawing/2014/main" id="{6DECE96E-FDC0-4098-8C20-5FEA7292E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38400"/>
            <a:ext cx="4381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«Сайт уже нормальный»</a:t>
            </a:r>
          </a:p>
        </p:txBody>
      </p:sp>
      <p:sp>
        <p:nvSpPr>
          <p:cNvPr id="6" name="text-79">
            <a:extLst xmlns:a="http://schemas.openxmlformats.org/drawingml/2006/main">
              <a:ext uri="{FF2B5EF4-FFF2-40B4-BE49-F238E27FC236}">
                <a16:creationId xmlns:a16="http://schemas.microsoft.com/office/drawing/2014/main" id="{71EBB91E-7B28-4153-AF09-F61C47260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438400"/>
            <a:ext cx="61341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Проверяем конкретный путь покупки.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Полный редизайн не обязателен.</a:t>
            </a:r>
          </a:p>
        </p:txBody>
      </p:sp>
      <p:sp>
        <p:nvSpPr>
          <p:cNvPr id="7" name="rule-80">
            <a:extLst xmlns:a="http://schemas.openxmlformats.org/drawingml/2006/main">
              <a:ext uri="{FF2B5EF4-FFF2-40B4-BE49-F238E27FC236}">
                <a16:creationId xmlns:a16="http://schemas.microsoft.com/office/drawing/2014/main" id="{ABAC2AD3-D5DE-4A31-8E3A-CEF80266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909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8" name="text-81">
            <a:extLst xmlns:a="http://schemas.openxmlformats.org/drawingml/2006/main">
              <a:ext uri="{FF2B5EF4-FFF2-40B4-BE49-F238E27FC236}">
                <a16:creationId xmlns:a16="http://schemas.microsoft.com/office/drawing/2014/main" id="{C2BF9A79-AD06-4D7D-8005-903492D7B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81400"/>
            <a:ext cx="4381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«У нас свой маркетолог»</a:t>
            </a:r>
          </a:p>
        </p:txBody>
      </p:sp>
      <p:sp>
        <p:nvSpPr>
          <p:cNvPr id="9" name="text-82">
            <a:extLst xmlns:a="http://schemas.openxmlformats.org/drawingml/2006/main">
              <a:ext uri="{FF2B5EF4-FFF2-40B4-BE49-F238E27FC236}">
                <a16:creationId xmlns:a16="http://schemas.microsoft.com/office/drawing/2014/main" id="{52324666-E537-4249-B631-4770EC044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581400"/>
            <a:ext cx="61341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Берём недостающий участок. Заранее делим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задачи и показатели с вашей командой.</a:t>
            </a:r>
          </a:p>
        </p:txBody>
      </p:sp>
      <p:sp>
        <p:nvSpPr>
          <p:cNvPr id="10" name="rule-83">
            <a:extLst xmlns:a="http://schemas.openxmlformats.org/drawingml/2006/main">
              <a:ext uri="{FF2B5EF4-FFF2-40B4-BE49-F238E27FC236}">
                <a16:creationId xmlns:a16="http://schemas.microsoft.com/office/drawing/2014/main" id="{420A481F-11A8-4D99-A8D7-E5D922A33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339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11" name="text-84">
            <a:extLst xmlns:a="http://schemas.openxmlformats.org/drawingml/2006/main">
              <a:ext uri="{FF2B5EF4-FFF2-40B4-BE49-F238E27FC236}">
                <a16:creationId xmlns:a16="http://schemas.microsoft.com/office/drawing/2014/main" id="{572062B2-16A4-45AC-AEA9-A0181F44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24400"/>
            <a:ext cx="4381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«Кто всё это внедрит?»</a:t>
            </a:r>
          </a:p>
        </p:txBody>
      </p:sp>
      <p:sp>
        <p:nvSpPr>
          <p:cNvPr id="12" name="text-85">
            <a:extLst xmlns:a="http://schemas.openxmlformats.org/drawingml/2006/main">
              <a:ext uri="{FF2B5EF4-FFF2-40B4-BE49-F238E27FC236}">
                <a16:creationId xmlns:a16="http://schemas.microsoft.com/office/drawing/2014/main" id="{C96EF77D-FF6A-4335-974E-86BD7062E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724400"/>
            <a:ext cx="61341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Делим работы с вашим разработчиком.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За каждую задачу отвечает конкретный человек.</a:t>
            </a:r>
          </a:p>
        </p:txBody>
      </p:sp>
      <p:sp>
        <p:nvSpPr>
          <p:cNvPr id="13" name="text-86">
            <a:extLst xmlns:a="http://schemas.openxmlformats.org/drawingml/2006/main">
              <a:ext uri="{FF2B5EF4-FFF2-40B4-BE49-F238E27FC236}">
                <a16:creationId xmlns:a16="http://schemas.microsoft.com/office/drawing/2014/main" id="{7F0BC109-6B37-4BF0-B3A0-DC4E8C387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3ee82aeed3374dcb"/>
              </a:rPr>
              <a:t>Состав работ, доступы и порядок выпуска изменений согласуем до внедрения.</a:t>
            </a:r>
          </a:p>
        </p:txBody>
      </p:sp>
    </p:spTree>
    <p:extLst>
      <p:ext uri="{BB962C8B-B14F-4D97-AF65-F5344CB8AC3E}">
        <p14:creationId xmlns:p14="http://schemas.microsoft.com/office/powerpoint/2010/main" val="13632826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87">
            <a:extLst xmlns:a="http://schemas.openxmlformats.org/drawingml/2006/main">
              <a:ext uri="{FF2B5EF4-FFF2-40B4-BE49-F238E27FC236}">
                <a16:creationId xmlns:a16="http://schemas.microsoft.com/office/drawing/2014/main" id="{7B11BEE3-3AF6-4BA1-9D1A-5A326CEF6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88">
            <a:extLst xmlns:a="http://schemas.openxmlformats.org/drawingml/2006/main">
              <a:ext uri="{FF2B5EF4-FFF2-40B4-BE49-F238E27FC236}">
                <a16:creationId xmlns:a16="http://schemas.microsoft.com/office/drawing/2014/main" id="{0F9D051A-3E2E-4FFD-8C40-41EECB071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89">
            <a:extLst xmlns:a="http://schemas.openxmlformats.org/drawingml/2006/main">
              <a:ext uri="{FF2B5EF4-FFF2-40B4-BE49-F238E27FC236}">
                <a16:creationId xmlns:a16="http://schemas.microsoft.com/office/drawing/2014/main" id="{DFF942A3-9064-44BF-8BB5-3619483D7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BD38731-A706-40F2-AEE8-BDBE77D45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1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Первый этап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1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с понятным результатом</a:t>
            </a:r>
          </a:p>
        </p:txBody>
      </p:sp>
      <p:sp>
        <p:nvSpPr>
          <p:cNvPr id="5" name="text-90">
            <a:extLst xmlns:a="http://schemas.openxmlformats.org/drawingml/2006/main">
              <a:ext uri="{FF2B5EF4-FFF2-40B4-BE49-F238E27FC236}">
                <a16:creationId xmlns:a16="http://schemas.microsoft.com/office/drawing/2014/main" id="{DB06FDC0-1498-4544-A4C6-335B7F214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67025"/>
            <a:ext cx="4552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На выходе разбора</a:t>
            </a:r>
          </a:p>
        </p:txBody>
      </p:sp>
      <p:sp>
        <p:nvSpPr>
          <p:cNvPr id="6" name="text-91">
            <a:extLst xmlns:a="http://schemas.openxmlformats.org/drawingml/2006/main">
              <a:ext uri="{FF2B5EF4-FFF2-40B4-BE49-F238E27FC236}">
                <a16:creationId xmlns:a16="http://schemas.microsoft.com/office/drawing/2014/main" id="{10E5B287-46C5-4616-AD57-94D098109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29025"/>
            <a:ext cx="4857750" cy="1838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Приоритетная категория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или участок покупки.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Исходный показатель.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Предложение по работам.</a:t>
            </a:r>
          </a:p>
        </p:txBody>
      </p:sp>
      <p:sp>
        <p:nvSpPr>
          <p:cNvPr id="7" name="text-92">
            <a:extLst xmlns:a="http://schemas.openxmlformats.org/drawingml/2006/main">
              <a:ext uri="{FF2B5EF4-FFF2-40B4-BE49-F238E27FC236}">
                <a16:creationId xmlns:a16="http://schemas.microsoft.com/office/drawing/2014/main" id="{FD3700B8-5A3A-41F8-8ACF-A0494487F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867025"/>
            <a:ext cx="5210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До внедрения фиксируем</a:t>
            </a:r>
          </a:p>
        </p:txBody>
      </p:sp>
      <p:sp>
        <p:nvSpPr>
          <p:cNvPr id="8" name="text-93">
            <a:extLst xmlns:a="http://schemas.openxmlformats.org/drawingml/2006/main">
              <a:ext uri="{FF2B5EF4-FFF2-40B4-BE49-F238E27FC236}">
                <a16:creationId xmlns:a16="http://schemas.microsoft.com/office/drawing/2014/main" id="{7B7978BB-E180-4B7C-B1D7-63F4B6DE7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629025"/>
            <a:ext cx="5210175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Что меняем и кто отвечает.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Срок, стоимость и бюджет теста.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Как принимаем работу.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Когда продолжаем или останавливаемся.</a:t>
            </a:r>
          </a:p>
        </p:txBody>
      </p:sp>
      <p:sp>
        <p:nvSpPr>
          <p:cNvPr id="9" name="text-94">
            <a:extLst xmlns:a="http://schemas.openxmlformats.org/drawingml/2006/main">
              <a:ext uri="{FF2B5EF4-FFF2-40B4-BE49-F238E27FC236}">
                <a16:creationId xmlns:a16="http://schemas.microsoft.com/office/drawing/2014/main" id="{28533060-34DD-4DCC-9C40-7260A7EAF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a15950070182471c"/>
              </a:rPr>
              <a:t>Аудит и внедрение можно заказать отдельными этапами. Объём зависит от вашей задачи.</a:t>
            </a:r>
          </a:p>
        </p:txBody>
      </p:sp>
    </p:spTree>
    <p:extLst>
      <p:ext uri="{BB962C8B-B14F-4D97-AF65-F5344CB8AC3E}">
        <p14:creationId xmlns:p14="http://schemas.microsoft.com/office/powerpoint/2010/main" val="17018724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95">
            <a:extLst xmlns:a="http://schemas.openxmlformats.org/drawingml/2006/main">
              <a:ext uri="{FF2B5EF4-FFF2-40B4-BE49-F238E27FC236}">
                <a16:creationId xmlns:a16="http://schemas.microsoft.com/office/drawing/2014/main" id="{8834B854-DF9C-452C-8003-8B87BC13A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96">
            <a:extLst xmlns:a="http://schemas.openxmlformats.org/drawingml/2006/main">
              <a:ext uri="{FF2B5EF4-FFF2-40B4-BE49-F238E27FC236}">
                <a16:creationId xmlns:a16="http://schemas.microsoft.com/office/drawing/2014/main" id="{6956F0D9-7FCC-4308-B558-795873DF5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97">
            <a:extLst xmlns:a="http://schemas.openxmlformats.org/drawingml/2006/main">
              <a:ext uri="{FF2B5EF4-FFF2-40B4-BE49-F238E27FC236}">
                <a16:creationId xmlns:a16="http://schemas.microsoft.com/office/drawing/2014/main" id="{CF83E9AD-54C4-4BB5-9B20-FB52CDBD9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8ECF333-6F89-4542-A4FD-D0DBD52BD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7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7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Где ваш магазин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7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7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теряет покупателей?</a:t>
            </a:r>
          </a:p>
        </p:txBody>
      </p:sp>
      <p:sp>
        <p:nvSpPr>
          <p:cNvPr id="5" name="text-98">
            <a:extLst xmlns:a="http://schemas.openxmlformats.org/drawingml/2006/main">
              <a:ext uri="{FF2B5EF4-FFF2-40B4-BE49-F238E27FC236}">
                <a16:creationId xmlns:a16="http://schemas.microsoft.com/office/drawing/2014/main" id="{566F5C94-4744-45CF-836F-1DC78150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81350"/>
            <a:ext cx="110490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Пришлите ссылку на магазин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и расскажите, что хотите изменить.</a:t>
            </a:r>
          </a:p>
        </p:txBody>
      </p:sp>
      <p:sp>
        <p:nvSpPr>
          <p:cNvPr id="6" name="text-99">
            <a:extLst xmlns:a="http://schemas.openxmlformats.org/drawingml/2006/main">
              <a:ext uri="{FF2B5EF4-FFF2-40B4-BE49-F238E27FC236}">
                <a16:creationId xmlns:a16="http://schemas.microsoft.com/office/drawing/2014/main" id="{F06E3F57-6B6A-478F-98E2-C67A6C58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67225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Мало заказов, дорогая реклама, неоплаты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или редкие повторные покупки. Начнём с главного.</a:t>
            </a:r>
          </a:p>
        </p:txBody>
      </p:sp>
      <p:sp>
        <p:nvSpPr>
          <p:cNvPr id="7" name="text-100">
            <a:extLst xmlns:a="http://schemas.openxmlformats.org/drawingml/2006/main">
              <a:ext uri="{FF2B5EF4-FFF2-40B4-BE49-F238E27FC236}">
                <a16:creationId xmlns:a16="http://schemas.microsoft.com/office/drawing/2014/main" id="{61602617-F82D-4A2E-B797-CD352E9A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19725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30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D9FF43"/>
                </a:solidFill>
                <a:latin typeface="Arial"/>
                <a:ea typeface="Arial"/>
                <a:cs typeface="Arial"/>
                <a:hlinkClick xmlns:r="http://schemas.openxmlformats.org/officeDocument/2006/relationships" r:id="R280c38d292624476"/>
              </a:rPr>
              <a:t>Обсудить рост магазина</a:t>
            </a:r>
          </a:p>
        </p:txBody>
      </p:sp>
      <p:sp>
        <p:nvSpPr>
          <p:cNvPr id="8" name="rule-101">
            <a:extLst xmlns:a="http://schemas.openxmlformats.org/drawingml/2006/main">
              <a:ext uri="{FF2B5EF4-FFF2-40B4-BE49-F238E27FC236}">
                <a16:creationId xmlns:a16="http://schemas.microsoft.com/office/drawing/2014/main" id="{7A7BBC66-A2F6-4875-A7CD-D7B8660F6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960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9" name="text-102">
            <a:extLst xmlns:a="http://schemas.openxmlformats.org/drawingml/2006/main">
              <a:ext uri="{FF2B5EF4-FFF2-40B4-BE49-F238E27FC236}">
                <a16:creationId xmlns:a16="http://schemas.microsoft.com/office/drawing/2014/main" id="{F00F4B5F-1B65-466B-A599-B981EF132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86500"/>
            <a:ext cx="1390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bacecef9f76c4f31"/>
              </a:rPr>
              <a:t>Telegram</a:t>
            </a:r>
          </a:p>
        </p:txBody>
      </p:sp>
      <p:sp>
        <p:nvSpPr>
          <p:cNvPr id="10" name="text-103">
            <a:extLst xmlns:a="http://schemas.openxmlformats.org/drawingml/2006/main">
              <a:ext uri="{FF2B5EF4-FFF2-40B4-BE49-F238E27FC236}">
                <a16:creationId xmlns:a16="http://schemas.microsoft.com/office/drawing/2014/main" id="{CB71879E-5A91-467C-B009-DC7C36607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286500"/>
            <a:ext cx="85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aa01bd480aff4924"/>
              </a:rPr>
              <a:t>MAX</a:t>
            </a:r>
          </a:p>
        </p:txBody>
      </p:sp>
      <p:sp>
        <p:nvSpPr>
          <p:cNvPr id="11" name="text-104">
            <a:extLst xmlns:a="http://schemas.openxmlformats.org/drawingml/2006/main">
              <a:ext uri="{FF2B5EF4-FFF2-40B4-BE49-F238E27FC236}">
                <a16:creationId xmlns:a16="http://schemas.microsoft.com/office/drawing/2014/main" id="{0EA60589-282E-4461-9C2C-57C8A6703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6286500"/>
            <a:ext cx="320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4c2813a9bc6d4300"/>
              </a:rPr>
              <a:t>mail@monkeylead.ru</a:t>
            </a:r>
          </a:p>
        </p:txBody>
      </p:sp>
      <p:sp>
        <p:nvSpPr>
          <p:cNvPr id="12" name="text-105">
            <a:extLst xmlns:a="http://schemas.openxmlformats.org/drawingml/2006/main">
              <a:ext uri="{FF2B5EF4-FFF2-40B4-BE49-F238E27FC236}">
                <a16:creationId xmlns:a16="http://schemas.microsoft.com/office/drawing/2014/main" id="{740FBCD4-082E-49AD-9C5E-DFF7F33FD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6286500"/>
            <a:ext cx="3181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f4c9ab3675fb498d"/>
              </a:rPr>
              <a:t>+7 (499) 325-38-65</a:t>
            </a:r>
          </a:p>
        </p:txBody>
      </p:sp>
    </p:spTree>
    <p:extLst>
      <p:ext uri="{BB962C8B-B14F-4D97-AF65-F5344CB8AC3E}">
        <p14:creationId xmlns:p14="http://schemas.microsoft.com/office/powerpoint/2010/main" val="10022638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2026-09-23T13:24:44.3870000Z</dcterms:created>
  <dcterms:modified xsi:type="dcterms:W3CDTF">2026-09-23T13:24:44.3870000Z</dcterms:modified>
</coreProperties>
</file>