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0b70386abe46d8" /><Relationship Type="http://schemas.openxmlformats.org/officeDocument/2006/relationships/extended-properties" Target="/docProps/app.xml" Id="Rc9a2c12716d742e6" /><Relationship Type="http://schemas.openxmlformats.org/officeDocument/2006/relationships/officeDocument" Target="/ppt/presentation.xml" Id="R480883d752f349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1b9e1a3d184f41"/>
  </p:sldMasterIdLst>
  <p:notesMasterIdLst>
    <p:notesMasterId xmlns:r="http://schemas.openxmlformats.org/officeDocument/2006/relationships" r:id="R719a33fa83234c43"/>
  </p:notesMasterIdLst>
  <p:sldIdLst>
    <p:sldId xmlns:r="http://schemas.openxmlformats.org/officeDocument/2006/relationships" id="256" r:id="R015e46b83d3b49c2"/>
    <p:sldId xmlns:r="http://schemas.openxmlformats.org/officeDocument/2006/relationships" id="257" r:id="R37860cd6d71241e3"/>
    <p:sldId xmlns:r="http://schemas.openxmlformats.org/officeDocument/2006/relationships" id="258" r:id="R83fa6a323a3b43bc"/>
    <p:sldId xmlns:r="http://schemas.openxmlformats.org/officeDocument/2006/relationships" id="259" r:id="Rcf2dab41fead434d"/>
    <p:sldId xmlns:r="http://schemas.openxmlformats.org/officeDocument/2006/relationships" id="260" r:id="R960d46ab7c824319"/>
    <p:sldId xmlns:r="http://schemas.openxmlformats.org/officeDocument/2006/relationships" id="261" r:id="Rd212f198322c483f"/>
    <p:sldId xmlns:r="http://schemas.openxmlformats.org/officeDocument/2006/relationships" id="262" r:id="R290420fca633435e"/>
    <p:sldId xmlns:r="http://schemas.openxmlformats.org/officeDocument/2006/relationships" id="263" r:id="R05020bd992584a9c"/>
    <p:sldId xmlns:r="http://schemas.openxmlformats.org/officeDocument/2006/relationships" id="264" r:id="Rfb018b7aaa5d4d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c61c6d7a6f48f1" /><Relationship Type="http://schemas.openxmlformats.org/officeDocument/2006/relationships/slideMaster" Target="/ppt/slideMasters/slideMaster1.xml" Id="R6c1b9e1a3d184f41" /><Relationship Type="http://schemas.openxmlformats.org/officeDocument/2006/relationships/notesMaster" Target="/ppt/notesMasters/notesMaster1.xml" Id="R719a33fa83234c43" /><Relationship Type="http://schemas.openxmlformats.org/officeDocument/2006/relationships/presProps" Target="/ppt/presProps.xml" Id="R63199cb894b44442" /><Relationship Type="http://schemas.openxmlformats.org/officeDocument/2006/relationships/tableStyles" Target="/ppt/tableStyles.xml" Id="R3e61cae9049f4a9a" /><Relationship Type="http://schemas.openxmlformats.org/officeDocument/2006/relationships/slide" Target="/ppt/slides/slide1.xml" Id="R015e46b83d3b49c2" /><Relationship Type="http://schemas.openxmlformats.org/officeDocument/2006/relationships/slide" Target="/ppt/slides/slide2.xml" Id="R37860cd6d71241e3" /><Relationship Type="http://schemas.openxmlformats.org/officeDocument/2006/relationships/slide" Target="/ppt/slides/slide3.xml" Id="R83fa6a323a3b43bc" /><Relationship Type="http://schemas.openxmlformats.org/officeDocument/2006/relationships/slide" Target="/ppt/slides/slide4.xml" Id="Rcf2dab41fead434d" /><Relationship Type="http://schemas.openxmlformats.org/officeDocument/2006/relationships/slide" Target="/ppt/slides/slide5.xml" Id="R960d46ab7c824319" /><Relationship Type="http://schemas.openxmlformats.org/officeDocument/2006/relationships/slide" Target="/ppt/slides/slide6.xml" Id="Rd212f198322c483f" /><Relationship Type="http://schemas.openxmlformats.org/officeDocument/2006/relationships/slide" Target="/ppt/slides/slide7.xml" Id="R290420fca633435e" /><Relationship Type="http://schemas.openxmlformats.org/officeDocument/2006/relationships/slide" Target="/ppt/slides/slide8.xml" Id="R05020bd992584a9c" /><Relationship Type="http://schemas.openxmlformats.org/officeDocument/2006/relationships/slide" Target="/ppt/slides/slide9.xml" Id="Rfb018b7aaa5d4d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e7f32fd23143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9c86a59806443d" /><Relationship Type="http://schemas.openxmlformats.org/officeDocument/2006/relationships/notesMaster" Target="/ppt/notesMasters/notesMaster1.xml" Id="R342fe3409b654c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7b80363e3c4731" /><Relationship Type="http://schemas.openxmlformats.org/officeDocument/2006/relationships/notesMaster" Target="/ppt/notesMasters/notesMaster1.xml" Id="R04d316656e554f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8db601c59e4868" /><Relationship Type="http://schemas.openxmlformats.org/officeDocument/2006/relationships/notesMaster" Target="/ppt/notesMasters/notesMaster1.xml" Id="R5dc16be05f0647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c9d44c434c4e82" /><Relationship Type="http://schemas.openxmlformats.org/officeDocument/2006/relationships/notesMaster" Target="/ppt/notesMasters/notesMaster1.xml" Id="Rcac018c444814a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aa971266204fb0" /><Relationship Type="http://schemas.openxmlformats.org/officeDocument/2006/relationships/notesMaster" Target="/ppt/notesMasters/notesMaster1.xml" Id="Rcf6141e4657246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f6e92562bb4b13" /><Relationship Type="http://schemas.openxmlformats.org/officeDocument/2006/relationships/notesMaster" Target="/ppt/notesMasters/notesMaster1.xml" Id="R07d0e20366594d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d793d9dc5146dd" /><Relationship Type="http://schemas.openxmlformats.org/officeDocument/2006/relationships/notesMaster" Target="/ppt/notesMasters/notesMaster1.xml" Id="R69442e0a85394c2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1ccdf6c9f74d53" /><Relationship Type="http://schemas.openxmlformats.org/officeDocument/2006/relationships/notesMaster" Target="/ppt/notesMasters/notesMaster1.xml" Id="R2fc6d819c6d54c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e18758954f4d2a" /><Relationship Type="http://schemas.openxmlformats.org/officeDocument/2006/relationships/notesMaster" Target="/ppt/notesMasters/notesMaster1.xml" Id="R2c966fec385545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. CRM-маркетинг, не внедрение CRM. Триггеры, реактивация, email и лояльность в зависимости от данных и экономики.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. Схема предлагаемой логики жизненного цикла. Ни одна из перечисленных цепочек не объявляется выполненным клиентским проектом. Срок зависит от товара и фактической истории.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https://monkeylead.ru/cases/furniture-ecommerce-revenue ; https://t.me/monkeylead/76 . Подтверждены доступ к CRM, сегментный ретаргетинг, автосообщения, автодозвоны и ручной звонок по неоплаченным заказам. Источник сообщает рост доли оплат и среднего чека без сравнимых значений. Это возврат к незавершенной покупке, не доказательство повторных продаж после первой покупки. Совокупная выручка 1,5-1,7 млн не приписывается коммуникациям и на слайде не используется.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; https://monkeylead.ru/cases/furniture-ecommerce-revenue . Редакционный образец будущего post-purchase сценария для мебели. Не реальная отправка, не внедренный кейс. Точное содержание зависит от товара и предоставленной инструкции. Никакой вымышленной скидки или гарантии.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. Предлагаемые исключения и стоп-условия. Фактические согласия, предпочтения каналов, ограничения законодательства и провайдеров проверяются до внедрения. Это не юридическая гарантия.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. Возможный состав работ: аудит, сегментация, сценарий/контент/ветвления, каналы, интеграции и аналитика. Выбор канала по основаниям и доступности. Программу лояльности оценивают с учетом маржи. Внедрение CRM отдельная задача.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. Предлагаемая оценка причинного эффекта. Для контрольной группы требуется достаточная сопоставимая выборка, фиксированные условия и период. При отсутствии достаточных наблюдений причинный прирост не заявляется. Заказ/оплата/возврат различаются, открытие письма не продажа.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 . Условия пригодности. Маленькая база не исключается автоматически, но может не дать надежного количественного вывода. Нет повторной потребности/согласий/истории: сначала данные или другая задача, а не массовая рассылка.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https://monkeylead.ru/services/crm-marketing#service-landing-contact . CTA без передачи персональной базы в публичную форму. Результат уточнения: сценарий, данные, состав работ и метод оценки. Не обещается бесплатное выполнение.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29547b0c3840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9c971ccc514529" /><Relationship Type="http://schemas.openxmlformats.org/officeDocument/2006/relationships/slideLayout" Target="/ppt/slideLayouts/slideLayout1.xml" Id="Rb6753d60b4b643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753d60b4b643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6b06886cd4116" /><Relationship Type="http://schemas.openxmlformats.org/officeDocument/2006/relationships/notesSlide" Target="/ppt/notesSlides/notesSlide1.xml" Id="Rb7a822cbc0e94f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e6f4962d84a5e" /><Relationship Type="http://schemas.openxmlformats.org/officeDocument/2006/relationships/hyperlink" Target="https://monkeylead.ru/services/crm-marketing" TargetMode="External" Id="R477a508deec24213" /><Relationship Type="http://schemas.openxmlformats.org/officeDocument/2006/relationships/notesSlide" Target="/ppt/notesSlides/notesSlide2.xml" Id="R785fd729bbb14c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b4dbf37c14322" /><Relationship Type="http://schemas.openxmlformats.org/officeDocument/2006/relationships/hyperlink" Target="https://monkeylead.ru/cases/furniture-ecommerce-revenue" TargetMode="External" Id="Rfc73c6149a744b08" /><Relationship Type="http://schemas.openxmlformats.org/officeDocument/2006/relationships/notesSlide" Target="/ppt/notesSlides/notesSlide3.xml" Id="Ra22be324bebe4b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af997f95749ab" /><Relationship Type="http://schemas.openxmlformats.org/officeDocument/2006/relationships/notesSlide" Target="/ppt/notesSlides/notesSlide4.xml" Id="R8247e1d13d8741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fb7787c8084333" /><Relationship Type="http://schemas.openxmlformats.org/officeDocument/2006/relationships/hyperlink" Target="https://monkeylead.ru/services/crm-marketing" TargetMode="External" Id="R7c8e5fd94a764066" /><Relationship Type="http://schemas.openxmlformats.org/officeDocument/2006/relationships/notesSlide" Target="/ppt/notesSlides/notesSlide5.xml" Id="R80e61615d94547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379d99617488b" /><Relationship Type="http://schemas.openxmlformats.org/officeDocument/2006/relationships/hyperlink" Target="https://monkeylead.ru/services/crm-marketing" TargetMode="External" Id="Racaaa294256e483a" /><Relationship Type="http://schemas.openxmlformats.org/officeDocument/2006/relationships/notesSlide" Target="/ppt/notesSlides/notesSlide6.xml" Id="Ra2ba38ec358a4a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6be85236743bc" /><Relationship Type="http://schemas.openxmlformats.org/officeDocument/2006/relationships/hyperlink" Target="https://monkeylead.ru/services/crm-marketing" TargetMode="External" Id="R34ab48597c6f4c96" /><Relationship Type="http://schemas.openxmlformats.org/officeDocument/2006/relationships/notesSlide" Target="/ppt/notesSlides/notesSlide7.xml" Id="R02523777ce024d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ff604222746ea" /><Relationship Type="http://schemas.openxmlformats.org/officeDocument/2006/relationships/notesSlide" Target="/ppt/notesSlides/notesSlide8.xml" Id="R0b4538882ed647d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88a4287e14d22" /><Relationship Type="http://schemas.openxmlformats.org/officeDocument/2006/relationships/hyperlink" Target="https://monkeylead.ru/services/crm-marketing#service-landing-contact" TargetMode="External" Id="R823e9f2a9e02471c" /><Relationship Type="http://schemas.openxmlformats.org/officeDocument/2006/relationships/hyperlink" Target="https://t.me/monkeylead_bot" TargetMode="External" Id="R34b27812b0294454" /><Relationship Type="http://schemas.openxmlformats.org/officeDocument/2006/relationships/hyperlink" Target="https://max.ru/id720206359451_bot" TargetMode="External" Id="R5ad35c6c25f1403c" /><Relationship Type="http://schemas.openxmlformats.org/officeDocument/2006/relationships/hyperlink" Target="mailto:mail@monkeylead.ru" TargetMode="External" Id="R27e2e46e16814334" /><Relationship Type="http://schemas.openxmlformats.org/officeDocument/2006/relationships/hyperlink" Target="tel:+74993253865" TargetMode="External" Id="R5f3ec28265a04802" /><Relationship Type="http://schemas.openxmlformats.org/officeDocument/2006/relationships/notesSlide" Target="/ppt/notesSlides/notesSlide9.xml" Id="Rcfe73553a44d4c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D00F3999-137B-43DF-8570-38930BF3E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BD4D4A65-F75C-4415-8DC6-5269FDFE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1984E7BE-3384-4EDB-976F-01B4794B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0DF8E6-7B4E-45EF-8259-70B643D3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04925"/>
            <a:ext cx="11049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1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CRM-маркетинг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3EDB03C-5C1F-46CC-B27B-607EEBC8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669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8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и повторные продажи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890961C-F884-4E1A-B01E-B5732EC4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86225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Следующее сообщение клиенту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2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должно иметь причину.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B420DD3F-9385-4EDD-8DE4-C46E1DE9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6BE3D80-29FC-44FF-845E-74303285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3410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Событие в жизни покупателя. Уместное предложение. Проверка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7678110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8">
            <a:extLst xmlns:a="http://schemas.openxmlformats.org/drawingml/2006/main">
              <a:ext uri="{FF2B5EF4-FFF2-40B4-BE49-F238E27FC236}">
                <a16:creationId xmlns:a16="http://schemas.microsoft.com/office/drawing/2014/main" id="{AAB588F0-9BF1-4FFB-B3DA-0E475785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B9D4DFD2-6DAE-4C52-B210-75D4B7A1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B096FEF7-2D8C-4AFA-A106-AE51910B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D1AA34-1B6D-40D8-81D9-002B9392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После покупки у клиента меняется задача</a:t>
            </a:r>
          </a:p>
        </p:txBody>
      </p:sp>
      <p:sp>
        <p:nvSpPr>
          <p:cNvPr id="5" name="text-11">
            <a:extLst xmlns:a="http://schemas.openxmlformats.org/drawingml/2006/main">
              <a:ext uri="{FF2B5EF4-FFF2-40B4-BE49-F238E27FC236}">
                <a16:creationId xmlns:a16="http://schemas.microsoft.com/office/drawing/2014/main" id="{6C5D2B44-B39E-4110-8327-47B46001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05075"/>
            <a:ext cx="4667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Товар получен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4CB7475B-D691-446B-9685-39CA543C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05075"/>
            <a:ext cx="600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Помочь разобраться с использованием.</a:t>
            </a:r>
          </a:p>
        </p:txBody>
      </p:sp>
      <p:sp>
        <p:nvSpPr>
          <p:cNvPr id="7" name="rule-13">
            <a:extLst xmlns:a="http://schemas.openxmlformats.org/drawingml/2006/main">
              <a:ext uri="{FF2B5EF4-FFF2-40B4-BE49-F238E27FC236}">
                <a16:creationId xmlns:a16="http://schemas.microsoft.com/office/drawing/2014/main" id="{05D40813-E3D8-414A-8DE9-C0660ADF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04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BBC77FCC-AC6F-41AA-8083-A43C10AE1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24225"/>
            <a:ext cx="4667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Потребность повторилась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4DAE1A36-53DB-4307-94F1-9A114EC6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324225"/>
            <a:ext cx="600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Предложить повторный заказ или обслуживание.</a:t>
            </a:r>
          </a:p>
        </p:txBody>
      </p:sp>
      <p:sp>
        <p:nvSpPr>
          <p:cNvPr id="10" name="rule-16">
            <a:extLst xmlns:a="http://schemas.openxmlformats.org/drawingml/2006/main">
              <a:ext uri="{FF2B5EF4-FFF2-40B4-BE49-F238E27FC236}">
                <a16:creationId xmlns:a16="http://schemas.microsoft.com/office/drawing/2014/main" id="{F5D36855-3680-4F2D-8E66-07FEB6AC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195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17">
            <a:extLst xmlns:a="http://schemas.openxmlformats.org/drawingml/2006/main">
              <a:ext uri="{FF2B5EF4-FFF2-40B4-BE49-F238E27FC236}">
                <a16:creationId xmlns:a16="http://schemas.microsoft.com/office/drawing/2014/main" id="{831430C2-091A-4684-8D4C-9C3A1BF5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4667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Появилась новая задача</a:t>
            </a:r>
          </a:p>
        </p:txBody>
      </p:sp>
      <p:sp>
        <p:nvSpPr>
          <p:cNvPr id="12" name="text-18">
            <a:extLst xmlns:a="http://schemas.openxmlformats.org/drawingml/2006/main">
              <a:ext uri="{FF2B5EF4-FFF2-40B4-BE49-F238E27FC236}">
                <a16:creationId xmlns:a16="http://schemas.microsoft.com/office/drawing/2014/main" id="{F2AF0005-C2CD-4471-8CA6-43A0EA2E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43375"/>
            <a:ext cx="600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Подобрать совместимое дополнение.</a:t>
            </a:r>
          </a:p>
        </p:txBody>
      </p:sp>
      <p:sp>
        <p:nvSpPr>
          <p:cNvPr id="13" name="rule-19">
            <a:extLst xmlns:a="http://schemas.openxmlformats.org/drawingml/2006/main">
              <a:ext uri="{FF2B5EF4-FFF2-40B4-BE49-F238E27FC236}">
                <a16:creationId xmlns:a16="http://schemas.microsoft.com/office/drawing/2014/main" id="{2F4848FA-B530-41F7-B8CB-1A039B0A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387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20">
            <a:extLst xmlns:a="http://schemas.openxmlformats.org/drawingml/2006/main">
              <a:ext uri="{FF2B5EF4-FFF2-40B4-BE49-F238E27FC236}">
                <a16:creationId xmlns:a16="http://schemas.microsoft.com/office/drawing/2014/main" id="{BA98A441-77A0-41F8-9121-155C407B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62525"/>
            <a:ext cx="4667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Клиент давно не возвращался</a:t>
            </a:r>
          </a:p>
        </p:txBody>
      </p:sp>
      <p:sp>
        <p:nvSpPr>
          <p:cNvPr id="15" name="text-21">
            <a:extLst xmlns:a="http://schemas.openxmlformats.org/drawingml/2006/main">
              <a:ext uri="{FF2B5EF4-FFF2-40B4-BE49-F238E27FC236}">
                <a16:creationId xmlns:a16="http://schemas.microsoft.com/office/drawing/2014/main" id="{FB4E4425-AA5C-4A0D-ABF0-AE738B41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962525"/>
            <a:ext cx="600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Выяснить, сохранилась ли потребность.</a:t>
            </a:r>
          </a:p>
        </p:txBody>
      </p:sp>
      <p:sp>
        <p:nvSpPr>
          <p:cNvPr id="16" name="text-22">
            <a:extLst xmlns:a="http://schemas.openxmlformats.org/drawingml/2006/main">
              <a:ext uri="{FF2B5EF4-FFF2-40B4-BE49-F238E27FC236}">
                <a16:creationId xmlns:a16="http://schemas.microsoft.com/office/drawing/2014/main" id="{8742B0D1-49FD-4C37-872E-25821FA2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477a508deec24213"/>
              </a:rPr>
              <a:t>Предлагаемая логика. Момент сообщения определяем по циклу покупки, а не по общей дате рассылки.</a:t>
            </a:r>
          </a:p>
        </p:txBody>
      </p:sp>
    </p:spTree>
    <p:extLst>
      <p:ext uri="{BB962C8B-B14F-4D97-AF65-F5344CB8AC3E}">
        <p14:creationId xmlns:p14="http://schemas.microsoft.com/office/powerpoint/2010/main" val="12598613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23">
            <a:extLst xmlns:a="http://schemas.openxmlformats.org/drawingml/2006/main">
              <a:ext uri="{FF2B5EF4-FFF2-40B4-BE49-F238E27FC236}">
                <a16:creationId xmlns:a16="http://schemas.microsoft.com/office/drawing/2014/main" id="{093CF329-B46D-4812-9A3C-302B8FDC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4">
            <a:extLst xmlns:a="http://schemas.openxmlformats.org/drawingml/2006/main">
              <a:ext uri="{FF2B5EF4-FFF2-40B4-BE49-F238E27FC236}">
                <a16:creationId xmlns:a16="http://schemas.microsoft.com/office/drawing/2014/main" id="{25F8EEBF-66C6-47ED-9C0C-183AAD39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5">
            <a:extLst xmlns:a="http://schemas.openxmlformats.org/drawingml/2006/main">
              <a:ext uri="{FF2B5EF4-FFF2-40B4-BE49-F238E27FC236}">
                <a16:creationId xmlns:a16="http://schemas.microsoft.com/office/drawing/2014/main" id="{2D61EBE5-6C4D-4919-A16A-ABC2740F8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26">
            <a:extLst xmlns:a="http://schemas.openxmlformats.org/drawingml/2006/main">
              <a:ext uri="{FF2B5EF4-FFF2-40B4-BE49-F238E27FC236}">
                <a16:creationId xmlns:a16="http://schemas.microsoft.com/office/drawing/2014/main" id="{3C835419-ADE0-44CC-BD0D-D11A1D7B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МЕБЕЛЬНЫЙ E-COMMERCE / КЛИЕНТСКИЙ КЕЙС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BD3A6A5-C387-46B2-8354-F96E7375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4305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Статус заказа определял отправку сообщения</a:t>
            </a:r>
          </a:p>
        </p:txBody>
      </p:sp>
      <p:sp>
        <p:nvSpPr>
          <p:cNvPr id="6" name="text-27">
            <a:extLst xmlns:a="http://schemas.openxmlformats.org/drawingml/2006/main">
              <a:ext uri="{FF2B5EF4-FFF2-40B4-BE49-F238E27FC236}">
                <a16:creationId xmlns:a16="http://schemas.microsoft.com/office/drawing/2014/main" id="{060B55CC-CCF3-4E8E-8B57-DA453EC7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3845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Нашли неоплаченные заказы в CRM.</a:t>
            </a:r>
          </a:p>
        </p:txBody>
      </p:sp>
      <p:sp>
        <p:nvSpPr>
          <p:cNvPr id="7" name="text-28">
            <a:extLst xmlns:a="http://schemas.openxmlformats.org/drawingml/2006/main">
              <a:ext uri="{FF2B5EF4-FFF2-40B4-BE49-F238E27FC236}">
                <a16:creationId xmlns:a16="http://schemas.microsoft.com/office/drawing/2014/main" id="{3A97EB50-7F7D-4F6C-806D-EE931023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05225"/>
            <a:ext cx="1047750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Подключили автосообщения и звонки.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Менеджер уточнял вопрос, комплектацию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возможные доработки мебели.</a:t>
            </a:r>
          </a:p>
        </p:txBody>
      </p:sp>
      <p:sp>
        <p:nvSpPr>
          <p:cNvPr id="8" name="text-29">
            <a:extLst xmlns:a="http://schemas.openxmlformats.org/drawingml/2006/main">
              <a:ext uri="{FF2B5EF4-FFF2-40B4-BE49-F238E27FC236}">
                <a16:creationId xmlns:a16="http://schemas.microsoft.com/office/drawing/2014/main" id="{7B378FD3-0B4B-41C4-81FE-16D775A2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483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В кейсе отмечен рост доли оплат и среднего чека.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Сравнимые числа эффекта коммуникаций не опубликованы.</a:t>
            </a:r>
          </a:p>
        </p:txBody>
      </p:sp>
      <p:sp>
        <p:nvSpPr>
          <p:cNvPr id="9" name="text-30">
            <a:extLst xmlns:a="http://schemas.openxmlformats.org/drawingml/2006/main">
              <a:ext uri="{FF2B5EF4-FFF2-40B4-BE49-F238E27FC236}">
                <a16:creationId xmlns:a16="http://schemas.microsoft.com/office/drawing/2014/main" id="{162D9960-E197-4DC6-AC75-577F8536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fc73c6149a744b08"/>
              </a:rPr>
              <a:t>Это возврат к незавершённому заказу, а не доказательство роста повторных покупок. Кейс MonkeyLead.</a:t>
            </a:r>
          </a:p>
        </p:txBody>
      </p:sp>
    </p:spTree>
    <p:extLst>
      <p:ext uri="{BB962C8B-B14F-4D97-AF65-F5344CB8AC3E}">
        <p14:creationId xmlns:p14="http://schemas.microsoft.com/office/powerpoint/2010/main" val="8552952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1">
            <a:extLst xmlns:a="http://schemas.openxmlformats.org/drawingml/2006/main">
              <a:ext uri="{FF2B5EF4-FFF2-40B4-BE49-F238E27FC236}">
                <a16:creationId xmlns:a16="http://schemas.microsoft.com/office/drawing/2014/main" id="{D4ED5283-0269-43E0-A891-041686EA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2">
            <a:extLst xmlns:a="http://schemas.openxmlformats.org/drawingml/2006/main">
              <a:ext uri="{FF2B5EF4-FFF2-40B4-BE49-F238E27FC236}">
                <a16:creationId xmlns:a16="http://schemas.microsoft.com/office/drawing/2014/main" id="{D08F19F9-AFF9-4921-9A64-BA7B1344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3">
            <a:extLst xmlns:a="http://schemas.openxmlformats.org/drawingml/2006/main">
              <a:ext uri="{FF2B5EF4-FFF2-40B4-BE49-F238E27FC236}">
                <a16:creationId xmlns:a16="http://schemas.microsoft.com/office/drawing/2014/main" id="{BC5F5FED-024B-4D7B-9E3C-8EFE7301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-34">
            <a:extLst xmlns:a="http://schemas.openxmlformats.org/drawingml/2006/main">
              <a:ext uri="{FF2B5EF4-FFF2-40B4-BE49-F238E27FC236}">
                <a16:creationId xmlns:a16="http://schemas.microsoft.com/office/drawing/2014/main" id="{27BCB6FB-D2DB-47E7-8D59-B9F0B966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ПРИМЕР ПРЕДЛАГАЕМОГО СЦЕНАРИЯ / МЕБЕЛЬ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6CF9F2D-0549-44AE-BC3B-9D616917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Полезный повод продолжить общение</a:t>
            </a:r>
          </a:p>
        </p:txBody>
      </p:sp>
      <p:sp>
        <p:nvSpPr>
          <p:cNvPr id="6" name="text-35">
            <a:extLst xmlns:a="http://schemas.openxmlformats.org/drawingml/2006/main">
              <a:ext uri="{FF2B5EF4-FFF2-40B4-BE49-F238E27FC236}">
                <a16:creationId xmlns:a16="http://schemas.microsoft.com/office/drawing/2014/main" id="{03D7A2CE-ADE9-4392-9B4B-18380A03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30384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Событие</a:t>
            </a:r>
          </a:p>
        </p:txBody>
      </p:sp>
      <p:sp>
        <p:nvSpPr>
          <p:cNvPr id="7" name="text-36">
            <a:extLst xmlns:a="http://schemas.openxmlformats.org/drawingml/2006/main">
              <a:ext uri="{FF2B5EF4-FFF2-40B4-BE49-F238E27FC236}">
                <a16:creationId xmlns:a16="http://schemas.microsoft.com/office/drawing/2014/main" id="{9C335C9D-A72A-4625-9516-C0E3C22B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31242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Покупатель получил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мебель. Доставка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подтверждена.</a:t>
            </a:r>
          </a:p>
        </p:txBody>
      </p:sp>
      <p:sp>
        <p:nvSpPr>
          <p:cNvPr id="8" name="text-37">
            <a:extLst xmlns:a="http://schemas.openxmlformats.org/drawingml/2006/main">
              <a:ext uri="{FF2B5EF4-FFF2-40B4-BE49-F238E27FC236}">
                <a16:creationId xmlns:a16="http://schemas.microsoft.com/office/drawing/2014/main" id="{2FA56F64-65B2-4788-BA06-E3FD1CD0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52725"/>
            <a:ext cx="7381875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«Подготовили рекомендации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 уходу за вашей моделью.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Если остались вопросы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 сборке, ответьте на сообщение».</a:t>
            </a:r>
          </a:p>
        </p:txBody>
      </p:sp>
      <p:sp>
        <p:nvSpPr>
          <p:cNvPr id="9" name="rule-38">
            <a:extLst xmlns:a="http://schemas.openxmlformats.org/drawingml/2006/main">
              <a:ext uri="{FF2B5EF4-FFF2-40B4-BE49-F238E27FC236}">
                <a16:creationId xmlns:a16="http://schemas.microsoft.com/office/drawing/2014/main" id="{E1E6AF86-E764-45EA-88F7-C033DC41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39">
            <a:extLst xmlns:a="http://schemas.openxmlformats.org/drawingml/2006/main">
              <a:ext uri="{FF2B5EF4-FFF2-40B4-BE49-F238E27FC236}">
                <a16:creationId xmlns:a16="http://schemas.microsoft.com/office/drawing/2014/main" id="{6DC18BE3-E0A4-4C71-B269-01B44842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9750"/>
            <a:ext cx="11049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Ответ принимает команда. Жалобу решаем до нового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3225588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40">
            <a:extLst xmlns:a="http://schemas.openxmlformats.org/drawingml/2006/main">
              <a:ext uri="{FF2B5EF4-FFF2-40B4-BE49-F238E27FC236}">
                <a16:creationId xmlns:a16="http://schemas.microsoft.com/office/drawing/2014/main" id="{230F9C70-5DB2-4716-A037-D2F5CEDE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1">
            <a:extLst xmlns:a="http://schemas.openxmlformats.org/drawingml/2006/main">
              <a:ext uri="{FF2B5EF4-FFF2-40B4-BE49-F238E27FC236}">
                <a16:creationId xmlns:a16="http://schemas.microsoft.com/office/drawing/2014/main" id="{848DD5D8-5D83-4C3B-B7B8-C35A0B43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2">
            <a:extLst xmlns:a="http://schemas.openxmlformats.org/drawingml/2006/main">
              <a:ext uri="{FF2B5EF4-FFF2-40B4-BE49-F238E27FC236}">
                <a16:creationId xmlns:a16="http://schemas.microsoft.com/office/drawing/2014/main" id="{410FB1F7-AE5C-411E-A00D-76950739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160309-E21C-4644-8BD6-C635C20B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Кого исключаем из отправки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343150"/>
          <a:ext xmlns:a="http://schemas.openxmlformats.org/drawingml/2006/main" cx="11049000" cy="35909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686175"/>
                <a:gridCol w="7362825"/>
              </a:tblGrid>
              <a:tr h="42862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Ситуация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Правило сценария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Покупка уже состоялась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Останавливаем напоминание о покупке этого товара.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Возврат или открытая жалоба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Передаём вопрос поддержке вместо нового оффера.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Нет основания для контакта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Не включаем клиента в отправку.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Отказ или предел частоты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Применяем стоп-лист и согласованный лимит.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43">
            <a:extLst xmlns:a="http://schemas.openxmlformats.org/drawingml/2006/main">
              <a:ext uri="{FF2B5EF4-FFF2-40B4-BE49-F238E27FC236}">
                <a16:creationId xmlns:a16="http://schemas.microsoft.com/office/drawing/2014/main" id="{D11D4A34-42FC-4AFD-ACDE-5ADB51CD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7c8e5fd94a764066"/>
              </a:rPr>
              <a:t>Правила включения, выхода и приоритет сообщений согласуем вместе с предложением.</a:t>
            </a:r>
          </a:p>
        </p:txBody>
      </p:sp>
    </p:spTree>
    <p:extLst>
      <p:ext uri="{BB962C8B-B14F-4D97-AF65-F5344CB8AC3E}">
        <p14:creationId xmlns:p14="http://schemas.microsoft.com/office/powerpoint/2010/main" val="14214326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44">
            <a:extLst xmlns:a="http://schemas.openxmlformats.org/drawingml/2006/main">
              <a:ext uri="{FF2B5EF4-FFF2-40B4-BE49-F238E27FC236}">
                <a16:creationId xmlns:a16="http://schemas.microsoft.com/office/drawing/2014/main" id="{5AA3EE55-527E-48FD-AB90-52F27B8C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5">
            <a:extLst xmlns:a="http://schemas.openxmlformats.org/drawingml/2006/main">
              <a:ext uri="{FF2B5EF4-FFF2-40B4-BE49-F238E27FC236}">
                <a16:creationId xmlns:a16="http://schemas.microsoft.com/office/drawing/2014/main" id="{17485E98-0A02-4181-B5A0-4107183F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6">
            <a:extLst xmlns:a="http://schemas.openxmlformats.org/drawingml/2006/main">
              <a:ext uri="{FF2B5EF4-FFF2-40B4-BE49-F238E27FC236}">
                <a16:creationId xmlns:a16="http://schemas.microsoft.com/office/drawing/2014/main" id="{94113AFD-23C0-4653-9C14-E78835CE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572BF1F-C9DB-47A7-A519-D85362FF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делает команда MonkeyLead</a:t>
            </a:r>
          </a:p>
        </p:txBody>
      </p:sp>
      <p:sp>
        <p:nvSpPr>
          <p:cNvPr id="5" name="text-47">
            <a:extLst xmlns:a="http://schemas.openxmlformats.org/drawingml/2006/main">
              <a:ext uri="{FF2B5EF4-FFF2-40B4-BE49-F238E27FC236}">
                <a16:creationId xmlns:a16="http://schemas.microsoft.com/office/drawing/2014/main" id="{66C14A1B-4767-4CF1-94D5-E538C0E4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90800"/>
            <a:ext cx="5334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Сначала один сценарий</a:t>
            </a:r>
          </a:p>
        </p:txBody>
      </p:sp>
      <p:sp>
        <p:nvSpPr>
          <p:cNvPr id="6" name="text-48">
            <a:extLst xmlns:a="http://schemas.openxmlformats.org/drawingml/2006/main">
              <a:ext uri="{FF2B5EF4-FFF2-40B4-BE49-F238E27FC236}">
                <a16:creationId xmlns:a16="http://schemas.microsoft.com/office/drawing/2014/main" id="{91E3D984-2766-419D-8FCB-7C526207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81375"/>
            <a:ext cx="547687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Проверяем историю и качество базы.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Определяем сегмент и событие.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Создаём предложение и сообщения.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Настраиваем остановки и ответы.</a:t>
            </a:r>
          </a:p>
        </p:txBody>
      </p:sp>
      <p:sp>
        <p:nvSpPr>
          <p:cNvPr id="7" name="text-49">
            <a:extLst xmlns:a="http://schemas.openxmlformats.org/drawingml/2006/main">
              <a:ext uri="{FF2B5EF4-FFF2-40B4-BE49-F238E27FC236}">
                <a16:creationId xmlns:a16="http://schemas.microsoft.com/office/drawing/2014/main" id="{5B93741B-AF5C-4CAA-A01B-2AEC4176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590800"/>
            <a:ext cx="49434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Затем рабочая связка</a:t>
            </a:r>
          </a:p>
        </p:txBody>
      </p:sp>
      <p:sp>
        <p:nvSpPr>
          <p:cNvPr id="8" name="text-50">
            <a:extLst xmlns:a="http://schemas.openxmlformats.org/drawingml/2006/main">
              <a:ext uri="{FF2B5EF4-FFF2-40B4-BE49-F238E27FC236}">
                <a16:creationId xmlns:a16="http://schemas.microsoft.com/office/drawing/2014/main" id="{BA2EF0A6-7237-47C5-A37B-84C21107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381375"/>
            <a:ext cx="494347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Подключаем подходящий канал.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Возвращаем статусы доставки.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Связываем покупки с клиентом.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Готовим проверку результата.</a:t>
            </a:r>
          </a:p>
        </p:txBody>
      </p:sp>
      <p:sp>
        <p:nvSpPr>
          <p:cNvPr id="9" name="text-51">
            <a:extLst xmlns:a="http://schemas.openxmlformats.org/drawingml/2006/main">
              <a:ext uri="{FF2B5EF4-FFF2-40B4-BE49-F238E27FC236}">
                <a16:creationId xmlns:a16="http://schemas.microsoft.com/office/drawing/2014/main" id="{C90C55BB-0318-4DCC-A538-CCD91F19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0225"/>
            <a:ext cx="11049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Email, SMS, push, мессенджеры или механика лояльности выбираются под задачу.</a:t>
            </a:r>
          </a:p>
        </p:txBody>
      </p:sp>
      <p:sp>
        <p:nvSpPr>
          <p:cNvPr id="10" name="text-52">
            <a:extLst xmlns:a="http://schemas.openxmlformats.org/drawingml/2006/main">
              <a:ext uri="{FF2B5EF4-FFF2-40B4-BE49-F238E27FC236}">
                <a16:creationId xmlns:a16="http://schemas.microsoft.com/office/drawing/2014/main" id="{54890DA3-8AB6-423B-B115-80F56449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acaaa294256e483a"/>
              </a:rPr>
              <a:t>Состав и стоимость этапа зависят от данных, систем и выбранного канала.</a:t>
            </a:r>
          </a:p>
        </p:txBody>
      </p:sp>
    </p:spTree>
    <p:extLst>
      <p:ext uri="{BB962C8B-B14F-4D97-AF65-F5344CB8AC3E}">
        <p14:creationId xmlns:p14="http://schemas.microsoft.com/office/powerpoint/2010/main" val="3040752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53">
            <a:extLst xmlns:a="http://schemas.openxmlformats.org/drawingml/2006/main">
              <a:ext uri="{FF2B5EF4-FFF2-40B4-BE49-F238E27FC236}">
                <a16:creationId xmlns:a16="http://schemas.microsoft.com/office/drawing/2014/main" id="{7881AB53-9E1D-4119-AAB1-31200AE8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4">
            <a:extLst xmlns:a="http://schemas.openxmlformats.org/drawingml/2006/main">
              <a:ext uri="{FF2B5EF4-FFF2-40B4-BE49-F238E27FC236}">
                <a16:creationId xmlns:a16="http://schemas.microsoft.com/office/drawing/2014/main" id="{8AEBB89C-4423-44F7-866D-74A13982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5">
            <a:extLst xmlns:a="http://schemas.openxmlformats.org/drawingml/2006/main">
              <a:ext uri="{FF2B5EF4-FFF2-40B4-BE49-F238E27FC236}">
                <a16:creationId xmlns:a16="http://schemas.microsoft.com/office/drawing/2014/main" id="{29960A04-8A59-4183-BDA1-CABB0F7C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17652BF-BFAC-407E-AC97-F8D6016F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Какие покупки добавила коммуникация</a:t>
            </a:r>
          </a:p>
        </p:txBody>
      </p:sp>
      <p:sp>
        <p:nvSpPr>
          <p:cNvPr id="5" name="text-56">
            <a:extLst xmlns:a="http://schemas.openxmlformats.org/drawingml/2006/main">
              <a:ext uri="{FF2B5EF4-FFF2-40B4-BE49-F238E27FC236}">
                <a16:creationId xmlns:a16="http://schemas.microsoft.com/office/drawing/2014/main" id="{847E9023-C794-4171-954D-B538E645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Получили сообщение</a:t>
            </a:r>
          </a:p>
        </p:txBody>
      </p:sp>
      <p:sp>
        <p:nvSpPr>
          <p:cNvPr id="6" name="text-57">
            <a:extLst xmlns:a="http://schemas.openxmlformats.org/drawingml/2006/main">
              <a:ext uri="{FF2B5EF4-FFF2-40B4-BE49-F238E27FC236}">
                <a16:creationId xmlns:a16="http://schemas.microsoft.com/office/drawing/2014/main" id="{CA21CBD2-7012-4C77-88E9-FE2F25D7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667000"/>
            <a:ext cx="53625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Сравнимая группа без отправки</a:t>
            </a:r>
          </a:p>
        </p:txBody>
      </p:sp>
      <p:sp>
        <p:nvSpPr>
          <p:cNvPr id="7" name="text-58">
            <a:extLst xmlns:a="http://schemas.openxmlformats.org/drawingml/2006/main">
              <a:ext uri="{FF2B5EF4-FFF2-40B4-BE49-F238E27FC236}">
                <a16:creationId xmlns:a16="http://schemas.microsoft.com/office/drawing/2014/main" id="{EBDB6C4D-5F4F-4CF6-984A-472DE29B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5181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Считаем покупки, оплаты и возвраты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 согласованном периоде.</a:t>
            </a:r>
          </a:p>
        </p:txBody>
      </p:sp>
      <p:sp>
        <p:nvSpPr>
          <p:cNvPr id="8" name="text-59">
            <a:extLst xmlns:a="http://schemas.openxmlformats.org/drawingml/2006/main">
              <a:ext uri="{FF2B5EF4-FFF2-40B4-BE49-F238E27FC236}">
                <a16:creationId xmlns:a16="http://schemas.microsoft.com/office/drawing/2014/main" id="{15F5485D-44A5-47C0-AE0E-AE81F17B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676650"/>
            <a:ext cx="53625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Считаем те же события,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 тем же правилам.</a:t>
            </a:r>
          </a:p>
        </p:txBody>
      </p:sp>
      <p:sp>
        <p:nvSpPr>
          <p:cNvPr id="9" name="rule-60">
            <a:extLst xmlns:a="http://schemas.openxmlformats.org/drawingml/2006/main">
              <a:ext uri="{FF2B5EF4-FFF2-40B4-BE49-F238E27FC236}">
                <a16:creationId xmlns:a16="http://schemas.microsoft.com/office/drawing/2014/main" id="{0DB1017F-1F40-4F02-BF79-45BCCF30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387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61">
            <a:extLst xmlns:a="http://schemas.openxmlformats.org/drawingml/2006/main">
              <a:ext uri="{FF2B5EF4-FFF2-40B4-BE49-F238E27FC236}">
                <a16:creationId xmlns:a16="http://schemas.microsoft.com/office/drawing/2014/main" id="{B907272A-CD71-4EF0-9D62-42C3568D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911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Учитываем скидку, себестоимость и расходы на канал.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Рост числа заказов может не дать дополнительной прибыли.</a:t>
            </a:r>
          </a:p>
        </p:txBody>
      </p:sp>
      <p:sp>
        <p:nvSpPr>
          <p:cNvPr id="11" name="text-62">
            <a:extLst xmlns:a="http://schemas.openxmlformats.org/drawingml/2006/main">
              <a:ext uri="{FF2B5EF4-FFF2-40B4-BE49-F238E27FC236}">
                <a16:creationId xmlns:a16="http://schemas.microsoft.com/office/drawing/2014/main" id="{DA0FFA58-BE2C-493C-95A9-EA6D60B7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34ab48597c6f4c96"/>
              </a:rPr>
              <a:t>Предлагаемая проверка. Если данных мало, не называем наблюдаемые продажи доказанным приростом.</a:t>
            </a:r>
          </a:p>
        </p:txBody>
      </p:sp>
    </p:spTree>
    <p:extLst>
      <p:ext uri="{BB962C8B-B14F-4D97-AF65-F5344CB8AC3E}">
        <p14:creationId xmlns:p14="http://schemas.microsoft.com/office/powerpoint/2010/main" val="6053636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3">
            <a:extLst xmlns:a="http://schemas.openxmlformats.org/drawingml/2006/main">
              <a:ext uri="{FF2B5EF4-FFF2-40B4-BE49-F238E27FC236}">
                <a16:creationId xmlns:a16="http://schemas.microsoft.com/office/drawing/2014/main" id="{58EF3965-AD1D-4AE4-90E0-DE17F0A9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4">
            <a:extLst xmlns:a="http://schemas.openxmlformats.org/drawingml/2006/main">
              <a:ext uri="{FF2B5EF4-FFF2-40B4-BE49-F238E27FC236}">
                <a16:creationId xmlns:a16="http://schemas.microsoft.com/office/drawing/2014/main" id="{BA2DF6E3-B7C7-42E1-8ABF-B2C6A8A1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5">
            <a:extLst xmlns:a="http://schemas.openxmlformats.org/drawingml/2006/main">
              <a:ext uri="{FF2B5EF4-FFF2-40B4-BE49-F238E27FC236}">
                <a16:creationId xmlns:a16="http://schemas.microsoft.com/office/drawing/2014/main" id="{DF643786-16E6-4D9C-B697-FC0FEA77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52E1DD-8ADF-486A-AC8E-6522B9C2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Когда начинать с базы ещё рано</a:t>
            </a:r>
          </a:p>
        </p:txBody>
      </p:sp>
      <p:sp>
        <p:nvSpPr>
          <p:cNvPr id="5" name="text-66">
            <a:extLst xmlns:a="http://schemas.openxmlformats.org/drawingml/2006/main">
              <a:ext uri="{FF2B5EF4-FFF2-40B4-BE49-F238E27FC236}">
                <a16:creationId xmlns:a16="http://schemas.microsoft.com/office/drawing/2014/main" id="{528D75AC-4138-482E-8CAA-712FD90C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81275"/>
            <a:ext cx="4476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Мало контактов</a:t>
            </a:r>
          </a:p>
        </p:txBody>
      </p:sp>
      <p:sp>
        <p:nvSpPr>
          <p:cNvPr id="6" name="text-67">
            <a:extLst xmlns:a="http://schemas.openxmlformats.org/drawingml/2006/main">
              <a:ext uri="{FF2B5EF4-FFF2-40B4-BE49-F238E27FC236}">
                <a16:creationId xmlns:a16="http://schemas.microsoft.com/office/drawing/2014/main" id="{373C4EC5-B749-4C24-8D56-310AAC0E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2581275"/>
            <a:ext cx="58197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Выбираем узкий полезный сценарий.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Не обещаем статистически надёжный прирост.</a:t>
            </a:r>
          </a:p>
        </p:txBody>
      </p:sp>
      <p:sp>
        <p:nvSpPr>
          <p:cNvPr id="7" name="rule-68">
            <a:extLst xmlns:a="http://schemas.openxmlformats.org/drawingml/2006/main">
              <a:ext uri="{FF2B5EF4-FFF2-40B4-BE49-F238E27FC236}">
                <a16:creationId xmlns:a16="http://schemas.microsoft.com/office/drawing/2014/main" id="{84D192D3-4E3B-4C22-9682-60FE3DFD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814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69">
            <a:extLst xmlns:a="http://schemas.openxmlformats.org/drawingml/2006/main">
              <a:ext uri="{FF2B5EF4-FFF2-40B4-BE49-F238E27FC236}">
                <a16:creationId xmlns:a16="http://schemas.microsoft.com/office/drawing/2014/main" id="{63C45C10-2A42-47E3-AAEA-C61CEDD3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4476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Покупки не связаны с клиентом</a:t>
            </a:r>
          </a:p>
        </p:txBody>
      </p:sp>
      <p:sp>
        <p:nvSpPr>
          <p:cNvPr id="9" name="text-70">
            <a:extLst xmlns:a="http://schemas.openxmlformats.org/drawingml/2006/main">
              <a:ext uri="{FF2B5EF4-FFF2-40B4-BE49-F238E27FC236}">
                <a16:creationId xmlns:a16="http://schemas.microsoft.com/office/drawing/2014/main" id="{5CB7483E-78D2-435D-9462-97B060B6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3724275"/>
            <a:ext cx="58197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Восстанавливаем историю покупок.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Без неё повторность не оценить.</a:t>
            </a:r>
          </a:p>
        </p:txBody>
      </p:sp>
      <p:sp>
        <p:nvSpPr>
          <p:cNvPr id="10" name="rule-71">
            <a:extLst xmlns:a="http://schemas.openxmlformats.org/drawingml/2006/main">
              <a:ext uri="{FF2B5EF4-FFF2-40B4-BE49-F238E27FC236}">
                <a16:creationId xmlns:a16="http://schemas.microsoft.com/office/drawing/2014/main" id="{448ADF66-5590-409A-96F3-0046FB84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72">
            <a:extLst xmlns:a="http://schemas.openxmlformats.org/drawingml/2006/main">
              <a:ext uri="{FF2B5EF4-FFF2-40B4-BE49-F238E27FC236}">
                <a16:creationId xmlns:a16="http://schemas.microsoft.com/office/drawing/2014/main" id="{2F11EB08-225F-4C20-A50A-B3D46789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4476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Неясно, зачем клиенту возвращаться</a:t>
            </a:r>
          </a:p>
        </p:txBody>
      </p:sp>
      <p:sp>
        <p:nvSpPr>
          <p:cNvPr id="12" name="text-73">
            <a:extLst xmlns:a="http://schemas.openxmlformats.org/drawingml/2006/main">
              <a:ext uri="{FF2B5EF4-FFF2-40B4-BE49-F238E27FC236}">
                <a16:creationId xmlns:a16="http://schemas.microsoft.com/office/drawing/2014/main" id="{D98EB250-3E79-4EC5-A937-73C295B0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4867275"/>
            <a:ext cx="58197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Проверяем предложение и цикл потребности.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Рассылка не создаёт ценность сама по себе.</a:t>
            </a:r>
          </a:p>
        </p:txBody>
      </p:sp>
    </p:spTree>
    <p:extLst>
      <p:ext uri="{BB962C8B-B14F-4D97-AF65-F5344CB8AC3E}">
        <p14:creationId xmlns:p14="http://schemas.microsoft.com/office/powerpoint/2010/main" val="1419966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4">
            <a:extLst xmlns:a="http://schemas.openxmlformats.org/drawingml/2006/main">
              <a:ext uri="{FF2B5EF4-FFF2-40B4-BE49-F238E27FC236}">
                <a16:creationId xmlns:a16="http://schemas.microsoft.com/office/drawing/2014/main" id="{DA7B1C03-DA98-4638-928A-BC61C7A8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5">
            <a:extLst xmlns:a="http://schemas.openxmlformats.org/drawingml/2006/main">
              <a:ext uri="{FF2B5EF4-FFF2-40B4-BE49-F238E27FC236}">
                <a16:creationId xmlns:a16="http://schemas.microsoft.com/office/drawing/2014/main" id="{355212AC-33AC-4C41-9C7E-4FB182E4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6">
            <a:extLst xmlns:a="http://schemas.openxmlformats.org/drawingml/2006/main">
              <a:ext uri="{FF2B5EF4-FFF2-40B4-BE49-F238E27FC236}">
                <a16:creationId xmlns:a16="http://schemas.microsoft.com/office/drawing/2014/main" id="{79AD6036-A084-4CA3-AB95-BE42EBBC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2BB304E-FDD8-478A-811F-51FB3C85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Когда ваш клиент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покупает снова?</a:t>
            </a:r>
          </a:p>
        </p:txBody>
      </p:sp>
      <p:sp>
        <p:nvSpPr>
          <p:cNvPr id="5" name="text-77">
            <a:extLst xmlns:a="http://schemas.openxmlformats.org/drawingml/2006/main">
              <a:ext uri="{FF2B5EF4-FFF2-40B4-BE49-F238E27FC236}">
                <a16:creationId xmlns:a16="http://schemas.microsoft.com/office/drawing/2014/main" id="{74BB7EB8-8B39-406F-B303-FA77A49F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0"/>
            <a:ext cx="11049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Расскажите о продукте, цикле покупки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данных, которые уже есть.</a:t>
            </a:r>
          </a:p>
        </p:txBody>
      </p:sp>
      <p:sp>
        <p:nvSpPr>
          <p:cNvPr id="6" name="text-78">
            <a:extLst xmlns:a="http://schemas.openxmlformats.org/drawingml/2006/main">
              <a:ext uri="{FF2B5EF4-FFF2-40B4-BE49-F238E27FC236}">
                <a16:creationId xmlns:a16="http://schemas.microsoft.com/office/drawing/2014/main" id="{EEC27F32-ACBE-43E0-AE1D-54D1E8E3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11049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первый сценарий и способ оценки.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Персональную базу через публичную форму присылать не нужно.</a:t>
            </a:r>
          </a:p>
        </p:txBody>
      </p:sp>
      <p:sp>
        <p:nvSpPr>
          <p:cNvPr id="7" name="text-79">
            <a:extLst xmlns:a="http://schemas.openxmlformats.org/drawingml/2006/main">
              <a:ext uri="{FF2B5EF4-FFF2-40B4-BE49-F238E27FC236}">
                <a16:creationId xmlns:a16="http://schemas.microsoft.com/office/drawing/2014/main" id="{170DA65A-765F-49BB-A096-D284DFBC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823e9f2a9e02471c"/>
              </a:rPr>
              <a:t>Обсудить повторные продажи</a:t>
            </a:r>
          </a:p>
        </p:txBody>
      </p:sp>
      <p:sp>
        <p:nvSpPr>
          <p:cNvPr id="8" name="rule-80">
            <a:extLst xmlns:a="http://schemas.openxmlformats.org/drawingml/2006/main">
              <a:ext uri="{FF2B5EF4-FFF2-40B4-BE49-F238E27FC236}">
                <a16:creationId xmlns:a16="http://schemas.microsoft.com/office/drawing/2014/main" id="{35B6B57C-8065-41E0-8601-F4976BB8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81">
            <a:extLst xmlns:a="http://schemas.openxmlformats.org/drawingml/2006/main">
              <a:ext uri="{FF2B5EF4-FFF2-40B4-BE49-F238E27FC236}">
                <a16:creationId xmlns:a16="http://schemas.microsoft.com/office/drawing/2014/main" id="{D7695F4B-9F43-4B0E-9471-7F0E4F60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34b27812b0294454"/>
              </a:rPr>
              <a:t>Telegram</a:t>
            </a:r>
          </a:p>
        </p:txBody>
      </p:sp>
      <p:sp>
        <p:nvSpPr>
          <p:cNvPr id="10" name="text-82">
            <a:extLst xmlns:a="http://schemas.openxmlformats.org/drawingml/2006/main">
              <a:ext uri="{FF2B5EF4-FFF2-40B4-BE49-F238E27FC236}">
                <a16:creationId xmlns:a16="http://schemas.microsoft.com/office/drawing/2014/main" id="{54D66B0C-D7AC-47DB-8D30-08B59FE8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ad35c6c25f1403c"/>
              </a:rPr>
              <a:t>MAX</a:t>
            </a:r>
          </a:p>
        </p:txBody>
      </p:sp>
      <p:sp>
        <p:nvSpPr>
          <p:cNvPr id="11" name="text-83">
            <a:extLst xmlns:a="http://schemas.openxmlformats.org/drawingml/2006/main">
              <a:ext uri="{FF2B5EF4-FFF2-40B4-BE49-F238E27FC236}">
                <a16:creationId xmlns:a16="http://schemas.microsoft.com/office/drawing/2014/main" id="{B8EEF382-9D14-4078-A4A3-9BA8B93F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27e2e46e16814334"/>
              </a:rPr>
              <a:t>mail@monkeylead.ru</a:t>
            </a:r>
          </a:p>
        </p:txBody>
      </p:sp>
      <p:sp>
        <p:nvSpPr>
          <p:cNvPr id="12" name="text-84">
            <a:extLst xmlns:a="http://schemas.openxmlformats.org/drawingml/2006/main">
              <a:ext uri="{FF2B5EF4-FFF2-40B4-BE49-F238E27FC236}">
                <a16:creationId xmlns:a16="http://schemas.microsoft.com/office/drawing/2014/main" id="{6375F856-1860-450A-8F75-44094496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f3ec28265a04802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3134033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2026-09-23T14:38:42.7630000Z</dcterms:created>
  <dcterms:modified xsi:type="dcterms:W3CDTF">2026-09-23T14:38:42.7630000Z</dcterms:modified>
</coreProperties>
</file>