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6f09d3c321a24be4" /><Relationship Type="http://schemas.openxmlformats.org/officeDocument/2006/relationships/extended-properties" Target="/docProps/app.xml" Id="R10bb481c74884baf" /><Relationship Type="http://schemas.openxmlformats.org/officeDocument/2006/relationships/officeDocument" Target="/ppt/presentation.xml" Id="Re78cf024dc69433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f67b5d79eac64ef4"/>
  </p:sldMasterIdLst>
  <p:notesMasterIdLst>
    <p:notesMasterId xmlns:r="http://schemas.openxmlformats.org/officeDocument/2006/relationships" r:id="Rc744b1b2727b40ad"/>
  </p:notesMasterIdLst>
  <p:sldIdLst>
    <p:sldId xmlns:r="http://schemas.openxmlformats.org/officeDocument/2006/relationships" id="256" r:id="R7ff15b1dc82d47bd"/>
    <p:sldId xmlns:r="http://schemas.openxmlformats.org/officeDocument/2006/relationships" id="257" r:id="Rcd6531ba567d477b"/>
    <p:sldId xmlns:r="http://schemas.openxmlformats.org/officeDocument/2006/relationships" id="258" r:id="R26218fa8dd3a419e"/>
    <p:sldId xmlns:r="http://schemas.openxmlformats.org/officeDocument/2006/relationships" id="259" r:id="R2e7acc2ce7194e95"/>
    <p:sldId xmlns:r="http://schemas.openxmlformats.org/officeDocument/2006/relationships" id="260" r:id="R0b9dd7a2f58a4f3f"/>
    <p:sldId xmlns:r="http://schemas.openxmlformats.org/officeDocument/2006/relationships" id="261" r:id="Rfcc293fce0a6497c"/>
    <p:sldId xmlns:r="http://schemas.openxmlformats.org/officeDocument/2006/relationships" id="262" r:id="R59beca4a1ca04395"/>
    <p:sldId xmlns:r="http://schemas.openxmlformats.org/officeDocument/2006/relationships" id="263" r:id="Ra64531afab7347ae"/>
    <p:sldId xmlns:r="http://schemas.openxmlformats.org/officeDocument/2006/relationships" id="264" r:id="R679e3b65efbe40f3"/>
    <p:sldId xmlns:r="http://schemas.openxmlformats.org/officeDocument/2006/relationships" id="265" r:id="R84f721e2081c43b3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778228213ec44a23" /><Relationship Type="http://schemas.openxmlformats.org/officeDocument/2006/relationships/slideMaster" Target="/ppt/slideMasters/slideMaster1.xml" Id="Rf67b5d79eac64ef4" /><Relationship Type="http://schemas.openxmlformats.org/officeDocument/2006/relationships/notesMaster" Target="/ppt/notesMasters/notesMaster1.xml" Id="Rc744b1b2727b40ad" /><Relationship Type="http://schemas.openxmlformats.org/officeDocument/2006/relationships/presProps" Target="/ppt/presProps.xml" Id="R39b9967959964ccf" /><Relationship Type="http://schemas.openxmlformats.org/officeDocument/2006/relationships/tableStyles" Target="/ppt/tableStyles.xml" Id="Re90582996ae64405" /><Relationship Type="http://schemas.openxmlformats.org/officeDocument/2006/relationships/slide" Target="/ppt/slides/slide1.xml" Id="R7ff15b1dc82d47bd" /><Relationship Type="http://schemas.openxmlformats.org/officeDocument/2006/relationships/slide" Target="/ppt/slides/slide2.xml" Id="Rcd6531ba567d477b" /><Relationship Type="http://schemas.openxmlformats.org/officeDocument/2006/relationships/slide" Target="/ppt/slides/slide3.xml" Id="R26218fa8dd3a419e" /><Relationship Type="http://schemas.openxmlformats.org/officeDocument/2006/relationships/slide" Target="/ppt/slides/slide4.xml" Id="R2e7acc2ce7194e95" /><Relationship Type="http://schemas.openxmlformats.org/officeDocument/2006/relationships/slide" Target="/ppt/slides/slide5.xml" Id="R0b9dd7a2f58a4f3f" /><Relationship Type="http://schemas.openxmlformats.org/officeDocument/2006/relationships/slide" Target="/ppt/slides/slide6.xml" Id="Rfcc293fce0a6497c" /><Relationship Type="http://schemas.openxmlformats.org/officeDocument/2006/relationships/slide" Target="/ppt/slides/slide7.xml" Id="R59beca4a1ca04395" /><Relationship Type="http://schemas.openxmlformats.org/officeDocument/2006/relationships/slide" Target="/ppt/slides/slide8.xml" Id="Ra64531afab7347ae" /><Relationship Type="http://schemas.openxmlformats.org/officeDocument/2006/relationships/slide" Target="/ppt/slides/slide9.xml" Id="R679e3b65efbe40f3" /><Relationship Type="http://schemas.openxmlformats.org/officeDocument/2006/relationships/slide" Target="/ppt/slides/slide10.xml" Id="R84f721e2081c43b3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fb30bf1af3584cb5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c034cff68fd24b98" /><Relationship Type="http://schemas.openxmlformats.org/officeDocument/2006/relationships/notesMaster" Target="/ppt/notesMasters/notesMaster1.xml" Id="R258e6f4ca5124c5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e0def3e8383145f5" /><Relationship Type="http://schemas.openxmlformats.org/officeDocument/2006/relationships/notesMaster" Target="/ppt/notesMasters/notesMaster1.xml" Id="R8eb8351ced15406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0d3413734ecb4848" /><Relationship Type="http://schemas.openxmlformats.org/officeDocument/2006/relationships/notesMaster" Target="/ppt/notesMasters/notesMaster1.xml" Id="R078c7946244d45e9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0cef1707327c45eb" /><Relationship Type="http://schemas.openxmlformats.org/officeDocument/2006/relationships/notesMaster" Target="/ppt/notesMasters/notesMaster1.xml" Id="Ra2703d06bb14422e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c0846f2f77a0417f" /><Relationship Type="http://schemas.openxmlformats.org/officeDocument/2006/relationships/notesMaster" Target="/ppt/notesMasters/notesMaster1.xml" Id="R7d27d779b15743b6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fc2cbad7efe44450" /><Relationship Type="http://schemas.openxmlformats.org/officeDocument/2006/relationships/notesMaster" Target="/ppt/notesMasters/notesMaster1.xml" Id="R0d8472098ca14a3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370b69b7c3d54002" /><Relationship Type="http://schemas.openxmlformats.org/officeDocument/2006/relationships/notesMaster" Target="/ppt/notesMasters/notesMaster1.xml" Id="Re16c294bf3e54c37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47bab2d42db64c5c" /><Relationship Type="http://schemas.openxmlformats.org/officeDocument/2006/relationships/notesMaster" Target="/ppt/notesMasters/notesMaster1.xml" Id="R3bdccc39f9064678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935d620efdc746b5" /><Relationship Type="http://schemas.openxmlformats.org/officeDocument/2006/relationships/notesMaster" Target="/ppt/notesMasters/notesMaster1.xml" Id="Rf95ac3a1645840e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1bd97f82a2594af0" /><Relationship Type="http://schemas.openxmlformats.org/officeDocument/2006/relationships/notesMaster" Target="/ppt/notesMasters/notesMaster1.xml" Id="Rf05c6724bc314c47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https://monkeylead.ru/services/business-software . Буквальный охват направления. Можно начать с одного ограниченного сценария. Не обещается обязательное использование AI.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https://monkeylead.ru/cases/lolosxml-indonesia-coretax ; https://lolosxml.com/en . Собственный продукт Velmarko. Изображение: настоящий публичный пример на сайте, использует образцы, не реальный налоговый документ или результат конкретного клиента. Не скриншот Telegram. Подготовка XML не означает подачу или принятие Coretax.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https://monkeylead.ru/cases/lolosxml-indonesia-coretax . Поддерживаемые файлы проверяются, выявляются ошибки, подготовленный результат выдается в веб-продукте и Telegram. Следующая схема объясняет процесс, не изображает UI. Поведение исключений согласуется для нового проекта.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https://monkeylead.ru/cases/24vziskatel-legal-platform . Клиентская LegalTech-система: обязательные поля, подготовка пакетов документов, маршрутизация, статусы/сроки, журнал. Не обещание взыскания или юридического результата. Не интерфейс Bitrix24.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https://monkeylead.ru/cases/lex-private-knowledge-assistant . Собственный закрытый AI-помощник Lex по разрешенному корпусу видео/интервью/текстов/аудио, расшифровкам, ссылкам и таймкодам. Telegram. MAX как выполненный кейс не заявляется. Не обещается безошибочность AI.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https://monkeylead.ru/services/business-software . Предлагаемые варианты решений. Обычные правила, поиск/AI, интеграции. Telegram/MAX как каналы предложения, без приписывания исторического MAX-кейса.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https://monkeylead.ru/services/business-software . Проектируемые требования к AI. Тестовый набор, права доступа, источники, отказ/эскалация при недостатке информации. Это критерии будущей приемки, не безусловная гарантия всех моделей.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https://monkeylead.ru/services/business-software . Приемочные сценарии нового проекта, а не выполненные тесты клиента. Дубли, недоступный API, ошибки/права. Идемпотентность описана деловым языком, без технических гарантий неподконтрольного API.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https://monkeylead.ru/services/business-software . Коммерческие условия предложения: один маршрут, вход/выход/исключения, сроки/цена, приемка. Права на код, лицензии, API/хостинг/поддержка и выход фиксируются договором. Нет выдуманных цен/сроков/обещания бесплатного API.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https://monkeylead.ru/services/business-software . CTA: операция, входные данные, нужный выход, без передачи персональных данных в форму. Готовое ТЗ не обязательно.</a:t>
            </a:r>
          </a:p>
          <a:p xmlns:a="http://schemas.openxmlformats.org/drawingml/2006/main">
            <a:r>
              <a:t>Источник проверен 23.09.2026.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14db3912e8a24cba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bc4cac77d6bd421f" /><Relationship Type="http://schemas.openxmlformats.org/officeDocument/2006/relationships/slideLayout" Target="/ppt/slideLayouts/slideLayout1.xml" Id="R2e63fc2b297c4ad1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2e63fc2b297c4ad1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4e793aeff9b4f73" /><Relationship Type="http://schemas.openxmlformats.org/officeDocument/2006/relationships/notesSlide" Target="/ppt/notesSlides/notesSlide1.xml" Id="Rff9c231990474d1d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1e41901390f6478f" /><Relationship Type="http://schemas.openxmlformats.org/officeDocument/2006/relationships/image" Target="/ppt/media/image.png" Id="Re729bf7e80b94e04" /><Relationship Type="http://schemas.openxmlformats.org/officeDocument/2006/relationships/hyperlink" Target="https://monkeylead.ru/cases/lolosxml-indonesia-coretax" TargetMode="External" Id="R95d14eef77254343" /><Relationship Type="http://schemas.openxmlformats.org/officeDocument/2006/relationships/notesSlide" Target="/ppt/notesSlides/notesSlide2.xml" Id="R71e9a2727ee94681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d1479b6381b418f" /><Relationship Type="http://schemas.openxmlformats.org/officeDocument/2006/relationships/hyperlink" Target="https://monkeylead.ru/services/business-software" TargetMode="External" Id="Rbc68f72e120d455b" /><Relationship Type="http://schemas.openxmlformats.org/officeDocument/2006/relationships/notesSlide" Target="/ppt/notesSlides/notesSlide3.xml" Id="R242e19ed3aa94da1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0104ecc81db462e" /><Relationship Type="http://schemas.openxmlformats.org/officeDocument/2006/relationships/hyperlink" Target="https://monkeylead.ru/cases/24vziskatel-legal-platform" TargetMode="External" Id="R3e06d9b69b5a4609" /><Relationship Type="http://schemas.openxmlformats.org/officeDocument/2006/relationships/notesSlide" Target="/ppt/notesSlides/notesSlide4.xml" Id="R987bc530eea543dd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7f7cd1759344814" /><Relationship Type="http://schemas.openxmlformats.org/officeDocument/2006/relationships/hyperlink" Target="https://monkeylead.ru/cases/lex-private-knowledge-assistant" TargetMode="External" Id="Rb2894468f91e44ba" /><Relationship Type="http://schemas.openxmlformats.org/officeDocument/2006/relationships/notesSlide" Target="/ppt/notesSlides/notesSlide5.xml" Id="Rd4d035db05904c16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eb7f61058804680" /><Relationship Type="http://schemas.openxmlformats.org/officeDocument/2006/relationships/hyperlink" Target="https://monkeylead.ru/services/business-software" TargetMode="External" Id="R8f50fa6b4f544a09" /><Relationship Type="http://schemas.openxmlformats.org/officeDocument/2006/relationships/notesSlide" Target="/ppt/notesSlides/notesSlide6.xml" Id="Rfdae33007ef84107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8063331a484446f" /><Relationship Type="http://schemas.openxmlformats.org/officeDocument/2006/relationships/hyperlink" Target="https://monkeylead.ru/services/business-software" TargetMode="External" Id="R679c7ba533e1435f" /><Relationship Type="http://schemas.openxmlformats.org/officeDocument/2006/relationships/notesSlide" Target="/ppt/notesSlides/notesSlide7.xml" Id="Re94c18717bf341f5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13c07eb2dd745db" /><Relationship Type="http://schemas.openxmlformats.org/officeDocument/2006/relationships/hyperlink" Target="https://monkeylead.ru/services/business-software" TargetMode="External" Id="R21350d9c9aae4c1e" /><Relationship Type="http://schemas.openxmlformats.org/officeDocument/2006/relationships/notesSlide" Target="/ppt/notesSlides/notesSlide8.xml" Id="Ra6ee4a7d2a264de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cf73705486e4359" /><Relationship Type="http://schemas.openxmlformats.org/officeDocument/2006/relationships/hyperlink" Target="https://monkeylead.ru/services/business-software" TargetMode="External" Id="R84198cb725c2492b" /><Relationship Type="http://schemas.openxmlformats.org/officeDocument/2006/relationships/notesSlide" Target="/ppt/notesSlides/notesSlide9.xml" Id="R584ea464d76048e4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31fabaafe84b13" /><Relationship Type="http://schemas.openxmlformats.org/officeDocument/2006/relationships/hyperlink" Target="https://monkeylead.ru/services/business-software#business-software-contact" TargetMode="External" Id="Rd1ae9e5204f549ae" /><Relationship Type="http://schemas.openxmlformats.org/officeDocument/2006/relationships/hyperlink" Target="https://t.me/monkeylead_bot" TargetMode="External" Id="R9ce37e8f57c84c24" /><Relationship Type="http://schemas.openxmlformats.org/officeDocument/2006/relationships/hyperlink" Target="https://max.ru/id720206359451_bot" TargetMode="External" Id="R5b1dd8ec6a974f59" /><Relationship Type="http://schemas.openxmlformats.org/officeDocument/2006/relationships/hyperlink" Target="mailto:mail@monkeylead.ru" TargetMode="External" Id="R8ce77d0025cb4145" /><Relationship Type="http://schemas.openxmlformats.org/officeDocument/2006/relationships/hyperlink" Target="tel:+74993253865" TargetMode="External" Id="R5c811b43baaa4b72" /><Relationship Type="http://schemas.openxmlformats.org/officeDocument/2006/relationships/notesSlide" Target="/ppt/notesSlides/notesSlide10.xml" Id="R42d8fbda345043af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9" name="text-1">
            <a:extLst xmlns:a="http://schemas.openxmlformats.org/drawingml/2006/main">
              <a:ext uri="{FF2B5EF4-FFF2-40B4-BE49-F238E27FC236}">
                <a16:creationId xmlns:a16="http://schemas.microsoft.com/office/drawing/2014/main" id="{9FE14190-7DE2-455D-973E-0722581D33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">
            <a:extLst xmlns:a="http://schemas.openxmlformats.org/drawingml/2006/main">
              <a:ext uri="{FF2B5EF4-FFF2-40B4-BE49-F238E27FC236}">
                <a16:creationId xmlns:a16="http://schemas.microsoft.com/office/drawing/2014/main" id="{25A86168-465E-402D-AC7E-029597CA10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">
            <a:extLst xmlns:a="http://schemas.openxmlformats.org/drawingml/2006/main">
              <a:ext uri="{FF2B5EF4-FFF2-40B4-BE49-F238E27FC236}">
                <a16:creationId xmlns:a16="http://schemas.microsoft.com/office/drawing/2014/main" id="{E3ED1800-4F63-4D6C-93FD-F25162F30A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F4B2B35-1528-4B72-90B0-189518C384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276350"/>
            <a:ext cx="11049000" cy="981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55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55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Боты и бизнес-системы</a:t>
            </a:r>
          </a:p>
        </p:txBody>
      </p:sp>
      <p:sp>
        <p:nvSpPr>
          <p:cNvPr id="5" name="text-4">
            <a:extLst xmlns:a="http://schemas.openxmlformats.org/drawingml/2006/main">
              <a:ext uri="{FF2B5EF4-FFF2-40B4-BE49-F238E27FC236}">
                <a16:creationId xmlns:a16="http://schemas.microsoft.com/office/drawing/2014/main" id="{1A18CD56-08E0-4133-AE2F-F148956DB2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81300"/>
            <a:ext cx="11049000" cy="17240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90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Одна операция.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390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390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Или целый рабочий процесс.</a:t>
            </a:r>
          </a:p>
        </p:txBody>
      </p:sp>
      <p:sp>
        <p:nvSpPr>
          <p:cNvPr id="6" name="text-5">
            <a:extLst xmlns:a="http://schemas.openxmlformats.org/drawingml/2006/main">
              <a:ext uri="{FF2B5EF4-FFF2-40B4-BE49-F238E27FC236}">
                <a16:creationId xmlns:a16="http://schemas.microsoft.com/office/drawing/2014/main" id="{A99C794B-DFA4-49AA-90FC-A180EB6AE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133975"/>
            <a:ext cx="1104900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3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32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Telegram и MAX · AI-помощники · CRM/API-интеграции</a:t>
            </a:r>
          </a:p>
        </p:txBody>
      </p:sp>
      <p:sp>
        <p:nvSpPr>
          <p:cNvPr id="7" name="rule-6">
            <a:extLst xmlns:a="http://schemas.openxmlformats.org/drawingml/2006/main">
              <a:ext uri="{FF2B5EF4-FFF2-40B4-BE49-F238E27FC236}">
                <a16:creationId xmlns:a16="http://schemas.microsoft.com/office/drawing/2014/main" id="{6BDE9331-6470-4FA2-B103-786826C67F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9531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8" name="text-7">
            <a:extLst xmlns:a="http://schemas.openxmlformats.org/drawingml/2006/main">
              <a:ext uri="{FF2B5EF4-FFF2-40B4-BE49-F238E27FC236}">
                <a16:creationId xmlns:a16="http://schemas.microsoft.com/office/drawing/2014/main" id="{46C5EFAD-4A81-4F40-A530-51847C3CDB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00775"/>
            <a:ext cx="110490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Начать можно с небольшой задачи. Готовое ТЗ не обязательно.</a:t>
            </a:r>
          </a:p>
        </p:txBody>
      </p:sp>
    </p:spTree>
    <p:extLst>
      <p:ext uri="{BB962C8B-B14F-4D97-AF65-F5344CB8AC3E}">
        <p14:creationId xmlns:p14="http://schemas.microsoft.com/office/powerpoint/2010/main" val="317379511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8">
            <a:extLst xmlns:a="http://schemas.openxmlformats.org/drawingml/2006/main">
              <a:ext uri="{FF2B5EF4-FFF2-40B4-BE49-F238E27FC236}">
                <a16:creationId xmlns:a16="http://schemas.microsoft.com/office/drawing/2014/main" id="{A33221E2-ADA5-4CC2-850A-4F2505A497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9">
            <a:extLst xmlns:a="http://schemas.openxmlformats.org/drawingml/2006/main">
              <a:ext uri="{FF2B5EF4-FFF2-40B4-BE49-F238E27FC236}">
                <a16:creationId xmlns:a16="http://schemas.microsoft.com/office/drawing/2014/main" id="{1528EFDD-56C5-4EB0-B8FF-BF7936F2E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0">
            <a:extLst xmlns:a="http://schemas.openxmlformats.org/drawingml/2006/main">
              <a:ext uri="{FF2B5EF4-FFF2-40B4-BE49-F238E27FC236}">
                <a16:creationId xmlns:a16="http://schemas.microsoft.com/office/drawing/2014/main" id="{B419E80B-20BD-4EEB-BBAB-889B6B8656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4" name="text-11">
            <a:extLst xmlns:a="http://schemas.openxmlformats.org/drawingml/2006/main">
              <a:ext uri="{FF2B5EF4-FFF2-40B4-BE49-F238E27FC236}">
                <a16:creationId xmlns:a16="http://schemas.microsoft.com/office/drawing/2014/main" id="{97A7F01B-A022-4D15-953E-CB5CC9F306C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8107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LOLOSXML / СОБСТВЕННЫЙ ПРОДУКТ VELMARKO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FDE6E00-322C-4E3A-AA32-29991D2684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495425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Файл на входе. Проверенный формат на выходе.</a:t>
            </a:r>
          </a:p>
        </p:txBody>
      </p:sp>
      <p:pic>
        <p:nvPicPr>
          <p:cNvPr id="1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729bf7e80b94e04"/>
          <a:stretch xmlns:a="http://schemas.openxmlformats.org/drawingml/2006/main"/>
        </p:blipFill>
        <p:spPr>
          <a:xfrm xmlns:a="http://schemas.openxmlformats.org/drawingml/2006/main">
            <a:off x="1497542" y="2657475"/>
            <a:ext cx="9196917" cy="3667125"/>
          </a:xfrm>
          <a:prstGeom xmlns:a="http://schemas.openxmlformats.org/drawingml/2006/main" prst="rect">
            <a:avLst/>
          </a:prstGeom>
        </p:spPr>
      </p:pic>
      <p:sp>
        <p:nvSpPr>
          <p:cNvPr id="7" name="text-12">
            <a:extLst xmlns:a="http://schemas.openxmlformats.org/drawingml/2006/main">
              <a:ext uri="{FF2B5EF4-FFF2-40B4-BE49-F238E27FC236}">
                <a16:creationId xmlns:a16="http://schemas.microsoft.com/office/drawing/2014/main" id="{1E165385-C485-426C-BC07-238437999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143125"/>
            <a:ext cx="11049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42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425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95d14eef77254343"/>
              </a:rPr>
              <a:t>Пример с сайта на образцах данных. XML не означает принятие отчётности Coretax.</a:t>
            </a:r>
          </a:p>
        </p:txBody>
      </p:sp>
    </p:spTree>
    <p:extLst>
      <p:ext uri="{BB962C8B-B14F-4D97-AF65-F5344CB8AC3E}">
        <p14:creationId xmlns:p14="http://schemas.microsoft.com/office/powerpoint/2010/main" val="432499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13">
            <a:extLst xmlns:a="http://schemas.openxmlformats.org/drawingml/2006/main">
              <a:ext uri="{FF2B5EF4-FFF2-40B4-BE49-F238E27FC236}">
                <a16:creationId xmlns:a16="http://schemas.microsoft.com/office/drawing/2014/main" id="{041616DD-1DFD-4FF4-B45B-83A657A48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14">
            <a:extLst xmlns:a="http://schemas.openxmlformats.org/drawingml/2006/main">
              <a:ext uri="{FF2B5EF4-FFF2-40B4-BE49-F238E27FC236}">
                <a16:creationId xmlns:a16="http://schemas.microsoft.com/office/drawing/2014/main" id="{09A6E04B-6562-489D-A7C4-2DF21F07F5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15">
            <a:extLst xmlns:a="http://schemas.openxmlformats.org/drawingml/2006/main">
              <a:ext uri="{FF2B5EF4-FFF2-40B4-BE49-F238E27FC236}">
                <a16:creationId xmlns:a16="http://schemas.microsoft.com/office/drawing/2014/main" id="{ABC7B116-60B6-4669-BD8A-CECB747A05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9D53C29C-EBE4-4DF5-98A7-2E30E6591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Бот полезен, когда операция завершена</a:t>
            </a:r>
          </a:p>
        </p:txBody>
      </p:sp>
      <p:sp>
        <p:nvSpPr>
          <p:cNvPr id="5" name="text-16">
            <a:extLst xmlns:a="http://schemas.openxmlformats.org/drawingml/2006/main">
              <a:ext uri="{FF2B5EF4-FFF2-40B4-BE49-F238E27FC236}">
                <a16:creationId xmlns:a16="http://schemas.microsoft.com/office/drawing/2014/main" id="{1AFF1249-A519-4A8F-B287-2FF3A298B1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81275"/>
            <a:ext cx="28670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Принять</a:t>
            </a:r>
          </a:p>
        </p:txBody>
      </p:sp>
      <p:sp>
        <p:nvSpPr>
          <p:cNvPr id="6" name="text-17">
            <a:extLst xmlns:a="http://schemas.openxmlformats.org/drawingml/2006/main">
              <a:ext uri="{FF2B5EF4-FFF2-40B4-BE49-F238E27FC236}">
                <a16:creationId xmlns:a16="http://schemas.microsoft.com/office/drawing/2014/main" id="{25C69CF5-5689-4319-9857-964B07FD9E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2581275"/>
            <a:ext cx="76295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Понять формат, данные и необходимый результат.</a:t>
            </a:r>
          </a:p>
        </p:txBody>
      </p:sp>
      <p:sp>
        <p:nvSpPr>
          <p:cNvPr id="7" name="rule-18">
            <a:extLst xmlns:a="http://schemas.openxmlformats.org/drawingml/2006/main">
              <a:ext uri="{FF2B5EF4-FFF2-40B4-BE49-F238E27FC236}">
                <a16:creationId xmlns:a16="http://schemas.microsoft.com/office/drawing/2014/main" id="{C62A97A5-C488-49D6-8BFE-7C485086CF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956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19">
            <a:extLst xmlns:a="http://schemas.openxmlformats.org/drawingml/2006/main">
              <a:ext uri="{FF2B5EF4-FFF2-40B4-BE49-F238E27FC236}">
                <a16:creationId xmlns:a16="http://schemas.microsoft.com/office/drawing/2014/main" id="{2332591A-A03D-40F4-907B-36BE9AB46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00425"/>
            <a:ext cx="28670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Проверить</a:t>
            </a:r>
          </a:p>
        </p:txBody>
      </p:sp>
      <p:sp>
        <p:nvSpPr>
          <p:cNvPr id="9" name="text-20">
            <a:extLst xmlns:a="http://schemas.openxmlformats.org/drawingml/2006/main">
              <a:ext uri="{FF2B5EF4-FFF2-40B4-BE49-F238E27FC236}">
                <a16:creationId xmlns:a16="http://schemas.microsoft.com/office/drawing/2014/main" id="{FD4B67BB-EB07-4C04-9CAD-8C9E3F10B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3400425"/>
            <a:ext cx="76295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Выявить неполные или неподдерживаемые данные.</a:t>
            </a:r>
          </a:p>
        </p:txBody>
      </p:sp>
      <p:sp>
        <p:nvSpPr>
          <p:cNvPr id="10" name="rule-21">
            <a:extLst xmlns:a="http://schemas.openxmlformats.org/drawingml/2006/main">
              <a:ext uri="{FF2B5EF4-FFF2-40B4-BE49-F238E27FC236}">
                <a16:creationId xmlns:a16="http://schemas.microsoft.com/office/drawing/2014/main" id="{28AB27EF-29B0-4264-8472-13766E7B2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148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1" name="text-22">
            <a:extLst xmlns:a="http://schemas.openxmlformats.org/drawingml/2006/main">
              <a:ext uri="{FF2B5EF4-FFF2-40B4-BE49-F238E27FC236}">
                <a16:creationId xmlns:a16="http://schemas.microsoft.com/office/drawing/2014/main" id="{45F85B57-7C6D-4579-9D12-6AB3E121DD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19575"/>
            <a:ext cx="28670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Выполнить</a:t>
            </a:r>
          </a:p>
        </p:txBody>
      </p:sp>
      <p:sp>
        <p:nvSpPr>
          <p:cNvPr id="12" name="text-23">
            <a:extLst xmlns:a="http://schemas.openxmlformats.org/drawingml/2006/main">
              <a:ext uri="{FF2B5EF4-FFF2-40B4-BE49-F238E27FC236}">
                <a16:creationId xmlns:a16="http://schemas.microsoft.com/office/drawing/2014/main" id="{ED3EC55B-730C-4EE9-A1EE-ADDAF22A7D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4219575"/>
            <a:ext cx="76295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Подготовить файл или передать запись в систему.</a:t>
            </a:r>
          </a:p>
        </p:txBody>
      </p:sp>
      <p:sp>
        <p:nvSpPr>
          <p:cNvPr id="13" name="rule-24">
            <a:extLst xmlns:a="http://schemas.openxmlformats.org/drawingml/2006/main">
              <a:ext uri="{FF2B5EF4-FFF2-40B4-BE49-F238E27FC236}">
                <a16:creationId xmlns:a16="http://schemas.microsoft.com/office/drawing/2014/main" id="{72D6CCA5-C7D1-42F5-A3E2-6B9170145E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3395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4" name="text-25">
            <a:extLst xmlns:a="http://schemas.openxmlformats.org/drawingml/2006/main">
              <a:ext uri="{FF2B5EF4-FFF2-40B4-BE49-F238E27FC236}">
                <a16:creationId xmlns:a16="http://schemas.microsoft.com/office/drawing/2014/main" id="{1D5F0494-E40B-4D8E-AF38-B1641DD18A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38725"/>
            <a:ext cx="2867025" cy="495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Объяснить</a:t>
            </a:r>
          </a:p>
        </p:txBody>
      </p:sp>
      <p:sp>
        <p:nvSpPr>
          <p:cNvPr id="15" name="text-26">
            <a:extLst xmlns:a="http://schemas.openxmlformats.org/drawingml/2006/main">
              <a:ext uri="{FF2B5EF4-FFF2-40B4-BE49-F238E27FC236}">
                <a16:creationId xmlns:a16="http://schemas.microsoft.com/office/drawing/2014/main" id="{C25F1CCC-1227-4E5B-8BAB-29629E7D65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990975" y="5038725"/>
            <a:ext cx="7629525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Сообщить результат. При ошибке дать следующий шаг.</a:t>
            </a:r>
          </a:p>
        </p:txBody>
      </p:sp>
      <p:sp>
        <p:nvSpPr>
          <p:cNvPr id="16" name="text-27">
            <a:extLst xmlns:a="http://schemas.openxmlformats.org/drawingml/2006/main">
              <a:ext uri="{FF2B5EF4-FFF2-40B4-BE49-F238E27FC236}">
                <a16:creationId xmlns:a16="http://schemas.microsoft.com/office/drawing/2014/main" id="{F4681092-2C0D-41B1-A6C9-BF55C7CFC1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bc68f72e120d455b"/>
              </a:rPr>
              <a:t>Схема процесса. Для нового проекта результат и исключения фиксируем в критериях приёмки.</a:t>
            </a:r>
          </a:p>
        </p:txBody>
      </p:sp>
    </p:spTree>
    <p:extLst>
      <p:ext uri="{BB962C8B-B14F-4D97-AF65-F5344CB8AC3E}">
        <p14:creationId xmlns:p14="http://schemas.microsoft.com/office/powerpoint/2010/main" val="826485062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28">
            <a:extLst xmlns:a="http://schemas.openxmlformats.org/drawingml/2006/main">
              <a:ext uri="{FF2B5EF4-FFF2-40B4-BE49-F238E27FC236}">
                <a16:creationId xmlns:a16="http://schemas.microsoft.com/office/drawing/2014/main" id="{343F3A59-6526-418A-8503-960B5CCF9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29">
            <a:extLst xmlns:a="http://schemas.openxmlformats.org/drawingml/2006/main">
              <a:ext uri="{FF2B5EF4-FFF2-40B4-BE49-F238E27FC236}">
                <a16:creationId xmlns:a16="http://schemas.microsoft.com/office/drawing/2014/main" id="{74A55E36-3D26-4DAD-B044-93A2FAD948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30">
            <a:extLst xmlns:a="http://schemas.openxmlformats.org/drawingml/2006/main">
              <a:ext uri="{FF2B5EF4-FFF2-40B4-BE49-F238E27FC236}">
                <a16:creationId xmlns:a16="http://schemas.microsoft.com/office/drawing/2014/main" id="{4485BBDB-3A03-48F0-8A7F-9C2808F16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4" name="text-31">
            <a:extLst xmlns:a="http://schemas.openxmlformats.org/drawingml/2006/main">
              <a:ext uri="{FF2B5EF4-FFF2-40B4-BE49-F238E27FC236}">
                <a16:creationId xmlns:a16="http://schemas.microsoft.com/office/drawing/2014/main" id="{64627AAF-35E0-4998-A541-62B918435F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1104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6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6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24VZISKATEL / КЛИЕНТСКИЙ ПРОЕКТ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12C1F07C-02EB-4A50-91EE-6B6912C7E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52575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4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4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Документы стали частью рабочего маршрута</a:t>
            </a:r>
          </a:p>
        </p:txBody>
      </p:sp>
      <p:sp>
        <p:nvSpPr>
          <p:cNvPr id="6" name="text-32">
            <a:extLst xmlns:a="http://schemas.openxmlformats.org/drawingml/2006/main">
              <a:ext uri="{FF2B5EF4-FFF2-40B4-BE49-F238E27FC236}">
                <a16:creationId xmlns:a16="http://schemas.microsoft.com/office/drawing/2014/main" id="{B9FDE447-CE50-4B2C-B4A0-3A40D9092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76550"/>
            <a:ext cx="35242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Данные дела</a:t>
            </a:r>
          </a:p>
        </p:txBody>
      </p:sp>
      <p:sp>
        <p:nvSpPr>
          <p:cNvPr id="7" name="text-33">
            <a:extLst xmlns:a="http://schemas.openxmlformats.org/drawingml/2006/main">
              <a:ext uri="{FF2B5EF4-FFF2-40B4-BE49-F238E27FC236}">
                <a16:creationId xmlns:a16="http://schemas.microsoft.com/office/drawing/2014/main" id="{5215D8DF-83D3-4EA2-83F8-997653A89F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2876550"/>
            <a:ext cx="4095750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Пакет документов</a:t>
            </a:r>
          </a:p>
        </p:txBody>
      </p:sp>
      <p:sp>
        <p:nvSpPr>
          <p:cNvPr id="8" name="text-34">
            <a:extLst xmlns:a="http://schemas.openxmlformats.org/drawingml/2006/main">
              <a:ext uri="{FF2B5EF4-FFF2-40B4-BE49-F238E27FC236}">
                <a16:creationId xmlns:a16="http://schemas.microsoft.com/office/drawing/2014/main" id="{A6E64EB0-8B2F-49DA-87A0-905FCF60773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876550"/>
            <a:ext cx="2581275" cy="5334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550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550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Контроль</a:t>
            </a:r>
          </a:p>
        </p:txBody>
      </p:sp>
      <p:sp>
        <p:nvSpPr>
          <p:cNvPr id="9" name="text-35">
            <a:extLst xmlns:a="http://schemas.openxmlformats.org/drawingml/2006/main">
              <a:ext uri="{FF2B5EF4-FFF2-40B4-BE49-F238E27FC236}">
                <a16:creationId xmlns:a16="http://schemas.microsoft.com/office/drawing/2014/main" id="{CE73ADDA-4ABA-4155-8166-7A5C4E7439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895725"/>
            <a:ext cx="333375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Обязательные поля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и проверка перед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подготовкой.</a:t>
            </a:r>
          </a:p>
        </p:txBody>
      </p:sp>
      <p:sp>
        <p:nvSpPr>
          <p:cNvPr id="10" name="text-36">
            <a:extLst xmlns:a="http://schemas.openxmlformats.org/drawingml/2006/main">
              <a:ext uri="{FF2B5EF4-FFF2-40B4-BE49-F238E27FC236}">
                <a16:creationId xmlns:a16="http://schemas.microsoft.com/office/drawing/2014/main" id="{4E65A414-E2C1-443E-89DC-88A1AA3C1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10075" y="3895725"/>
            <a:ext cx="3752850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Пакеты документов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и запросы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к приставам.</a:t>
            </a:r>
          </a:p>
        </p:txBody>
      </p:sp>
      <p:sp>
        <p:nvSpPr>
          <p:cNvPr id="11" name="text-37">
            <a:extLst xmlns:a="http://schemas.openxmlformats.org/drawingml/2006/main">
              <a:ext uri="{FF2B5EF4-FFF2-40B4-BE49-F238E27FC236}">
                <a16:creationId xmlns:a16="http://schemas.microsoft.com/office/drawing/2014/main" id="{3B910A44-BF89-4CB8-A3C9-9FD7B07938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3895725"/>
            <a:ext cx="2581275" cy="14382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Маршрутизация,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статусы, сроки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и журнал.</a:t>
            </a:r>
          </a:p>
        </p:txBody>
      </p:sp>
      <p:sp>
        <p:nvSpPr>
          <p:cNvPr id="12" name="text-38">
            <a:extLst xmlns:a="http://schemas.openxmlformats.org/drawingml/2006/main">
              <a:ext uri="{FF2B5EF4-FFF2-40B4-BE49-F238E27FC236}">
                <a16:creationId xmlns:a16="http://schemas.microsoft.com/office/drawing/2014/main" id="{5A651A81-180A-471A-BF14-A9FA3A6CFC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3e06d9b69b5a4609"/>
              </a:rPr>
              <a:t>Схема по опубликованному кейсу. Автоматизация документов не гарантирует юридический исход.</a:t>
            </a:r>
          </a:p>
        </p:txBody>
      </p:sp>
    </p:spTree>
    <p:extLst>
      <p:ext uri="{BB962C8B-B14F-4D97-AF65-F5344CB8AC3E}">
        <p14:creationId xmlns:p14="http://schemas.microsoft.com/office/powerpoint/2010/main" val="1954106249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1" name="text-39">
            <a:extLst xmlns:a="http://schemas.openxmlformats.org/drawingml/2006/main">
              <a:ext uri="{FF2B5EF4-FFF2-40B4-BE49-F238E27FC236}">
                <a16:creationId xmlns:a16="http://schemas.microsoft.com/office/drawing/2014/main" id="{F37218C9-1A38-4790-9186-0E8722C55B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40">
            <a:extLst xmlns:a="http://schemas.openxmlformats.org/drawingml/2006/main">
              <a:ext uri="{FF2B5EF4-FFF2-40B4-BE49-F238E27FC236}">
                <a16:creationId xmlns:a16="http://schemas.microsoft.com/office/drawing/2014/main" id="{4EB7C2AD-1EF2-4EB3-A981-D4FD3F0132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41">
            <a:extLst xmlns:a="http://schemas.openxmlformats.org/drawingml/2006/main">
              <a:ext uri="{FF2B5EF4-FFF2-40B4-BE49-F238E27FC236}">
                <a16:creationId xmlns:a16="http://schemas.microsoft.com/office/drawing/2014/main" id="{0CDA31EF-FF5F-4979-9678-EBBEF33D77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05</a:t>
            </a:r>
          </a:p>
        </p:txBody>
      </p:sp>
      <p:sp>
        <p:nvSpPr>
          <p:cNvPr id="4" name="text-42">
            <a:extLst xmlns:a="http://schemas.openxmlformats.org/drawingml/2006/main">
              <a:ext uri="{FF2B5EF4-FFF2-40B4-BE49-F238E27FC236}">
                <a16:creationId xmlns:a16="http://schemas.microsoft.com/office/drawing/2014/main" id="{428C96F4-FC32-4D2E-83F1-D9C09D31B7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990600"/>
            <a:ext cx="1104900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LEX / НАШ СОБСТВЕННЫЙ AI-ПОМОЩНИК</a:t>
            </a:r>
          </a:p>
        </p:txBody>
      </p:sp>
      <p:sp>
        <p:nvSpPr>
          <p:cNvPr id="5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16635F9-35F5-4C5E-9A8F-8610286771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5621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75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75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Ответ можно проверить по источнику</a:t>
            </a:r>
          </a:p>
        </p:txBody>
      </p:sp>
      <p:sp>
        <p:nvSpPr>
          <p:cNvPr id="6" name="text-43">
            <a:extLst xmlns:a="http://schemas.openxmlformats.org/drawingml/2006/main">
              <a:ext uri="{FF2B5EF4-FFF2-40B4-BE49-F238E27FC236}">
                <a16:creationId xmlns:a16="http://schemas.microsoft.com/office/drawing/2014/main" id="{E7831313-5C9E-4138-82C6-743E76D00F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943225"/>
            <a:ext cx="539115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Разрешённые материалы</a:t>
            </a:r>
          </a:p>
        </p:txBody>
      </p:sp>
      <p:sp>
        <p:nvSpPr>
          <p:cNvPr id="7" name="text-44">
            <a:extLst xmlns:a="http://schemas.openxmlformats.org/drawingml/2006/main">
              <a:ext uri="{FF2B5EF4-FFF2-40B4-BE49-F238E27FC236}">
                <a16:creationId xmlns:a16="http://schemas.microsoft.com/office/drawing/2014/main" id="{4C2669D8-229F-49EC-88ED-49BD697A2E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990975"/>
            <a:ext cx="5286375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Видео, интервью, тексты и аудио.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Корпус отделён от чужих данных.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Доступ — у закрытой команды.</a:t>
            </a:r>
          </a:p>
        </p:txBody>
      </p:sp>
      <p:sp>
        <p:nvSpPr>
          <p:cNvPr id="8" name="text-45">
            <a:extLst xmlns:a="http://schemas.openxmlformats.org/drawingml/2006/main">
              <a:ext uri="{FF2B5EF4-FFF2-40B4-BE49-F238E27FC236}">
                <a16:creationId xmlns:a16="http://schemas.microsoft.com/office/drawing/2014/main" id="{D5CAA588-5021-42EE-A437-9148F821D5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2943225"/>
            <a:ext cx="4953000" cy="5619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70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Ответ со ссылкой</a:t>
            </a:r>
          </a:p>
        </p:txBody>
      </p:sp>
      <p:sp>
        <p:nvSpPr>
          <p:cNvPr id="9" name="text-46">
            <a:extLst xmlns:a="http://schemas.openxmlformats.org/drawingml/2006/main">
              <a:ext uri="{FF2B5EF4-FFF2-40B4-BE49-F238E27FC236}">
                <a16:creationId xmlns:a16="http://schemas.microsoft.com/office/drawing/2014/main" id="{6A748BE0-0B27-457A-B216-635E8E1686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67500" y="3990975"/>
            <a:ext cx="4953000" cy="15144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Цитата и источник.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Для видео — точный фрагмент.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25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25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Работа через Telegram.</a:t>
            </a:r>
          </a:p>
        </p:txBody>
      </p:sp>
      <p:sp>
        <p:nvSpPr>
          <p:cNvPr id="10" name="text-47">
            <a:extLst xmlns:a="http://schemas.openxmlformats.org/drawingml/2006/main">
              <a:ext uri="{FF2B5EF4-FFF2-40B4-BE49-F238E27FC236}">
                <a16:creationId xmlns:a16="http://schemas.microsoft.com/office/drawing/2014/main" id="{DA597541-F7D5-4ACE-9127-49353B371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b2894468f91e44ba"/>
              </a:rPr>
              <a:t>По описанию собственного проекта. Источники помогают проверять ответ, но не отменяют ошибок AI.</a:t>
            </a:r>
          </a:p>
        </p:txBody>
      </p:sp>
    </p:spTree>
    <p:extLst>
      <p:ext uri="{BB962C8B-B14F-4D97-AF65-F5344CB8AC3E}">
        <p14:creationId xmlns:p14="http://schemas.microsoft.com/office/powerpoint/2010/main" val="18262108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7" name="text-48">
            <a:extLst xmlns:a="http://schemas.openxmlformats.org/drawingml/2006/main">
              <a:ext uri="{FF2B5EF4-FFF2-40B4-BE49-F238E27FC236}">
                <a16:creationId xmlns:a16="http://schemas.microsoft.com/office/drawing/2014/main" id="{FA3B8D0D-A664-4120-8165-C992A34AC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49">
            <a:extLst xmlns:a="http://schemas.openxmlformats.org/drawingml/2006/main">
              <a:ext uri="{FF2B5EF4-FFF2-40B4-BE49-F238E27FC236}">
                <a16:creationId xmlns:a16="http://schemas.microsoft.com/office/drawing/2014/main" id="{94628C9F-070F-41BE-9F22-DBA34E4403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50">
            <a:extLst xmlns:a="http://schemas.openxmlformats.org/drawingml/2006/main">
              <a:ext uri="{FF2B5EF4-FFF2-40B4-BE49-F238E27FC236}">
                <a16:creationId xmlns:a16="http://schemas.microsoft.com/office/drawing/2014/main" id="{842BF5DE-5D0B-4E80-B3DB-3B3FE6AF4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06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E65C6F4D-12EF-4BFB-96CB-4BF68DABF1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300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300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Не каждой задаче нужен искусственный интеллект</a:t>
            </a:r>
          </a:p>
        </p:txBody>
      </p:sp>
      <p:graphicFrame>
        <p:nvGraphicFramePr>
          <p:cNvPr id="11" name=""/>
          <p:cNvGraphicFramePr/>
          <p:nvPr/>
        </p:nvGraphicFramePr>
        <p:xfrm>
          <a:off xmlns:a="http://schemas.openxmlformats.org/drawingml/2006/main" x="571500" y="2362200"/>
          <a:ext xmlns:a="http://schemas.openxmlformats.org/drawingml/2006/main" cx="11049000" cy="3657600"/>
        </p:xfrm>
        <a:graphic xmlns:a="http://schemas.openxmlformats.org/drawingml/2006/main">
          <a:graphicData uri="http://schemas.openxmlformats.org/drawingml/2006/table">
            <a:tbl>
              <a:tblPr firstRow="0" bandRow="0"/>
              <a:tblGrid>
                <a:gridCol w="5381625"/>
                <a:gridCol w="5667375"/>
              </a:tblGrid>
              <a:tr h="457200"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Задача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650" b="1">
                          <a:solidFill>
                            <a:srgbClr val="F1F0E9"/>
                          </a:solidFill>
                          <a:latin typeface="Arial"/>
                          <a:ea typeface="Arial"/>
                          <a:cs typeface="Arial"/>
                        </a:rPr>
                        <a:t>Подходящее решение</a:t>
                      </a:r>
                    </a:p>
                  </a:txBody>
                  <a:tcPr marL="91440" marR="91440" marT="45720" marB="45720">
                    <a:solidFill>
                      <a:srgbClr val="0B0D0B"/>
                    </a:solidFill>
                  </a:tcPr>
                </a:tc>
              </a:tr>
              <a:tr h="800100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Принять заявку или выдать статус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Бот с понятными правилами.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800100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Подготовить документ по данным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Шаблон, проверки и маршрут.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800100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Найти ответ в материалах компании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Поиск или AI с опорой на источники.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  <a:tr h="800100">
                <a:tc>
                  <a:txBody>
                    <a:bodyPr lIns="114300" tIns="85725" rIns="114300" bIns="66675"/>
                    <a:lstStyle/>
                    <a:p>
                      <a:r>
                        <a:rPr sz="1800" b="0">
                          <a:solidFill>
                            <a:srgbClr val="0B0D0B"/>
                          </a:solidFill>
                          <a:latin typeface="Arial"/>
                          <a:ea typeface="Arial"/>
                          <a:cs typeface="Arial"/>
                        </a:rPr>
                        <a:t>Передать данные между системами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  <a:tc>
                  <a:txBody>
                    <a:bodyPr lIns="114300" tIns="85725" rIns="114300" bIns="66675"/>
                    <a:lstStyle/>
                    <a:p>
                      <a:r>
                        <a:rPr sz="1800" b="1">
                          <a:solidFill>
                            <a:srgbClr val="7357FF"/>
                          </a:solidFill>
                          <a:latin typeface="Arial"/>
                          <a:ea typeface="Arial"/>
                          <a:cs typeface="Arial"/>
                        </a:rPr>
                        <a:t>API-интеграция с контролем ошибок.</a:t>
                      </a:r>
                    </a:p>
                  </a:txBody>
                  <a:tcPr marL="91440" marR="91440" marT="45720" marB="45720">
                    <a:solidFill>
                      <a:srgbClr val="F1F0E9"/>
                    </a:solidFill>
                  </a:tcPr>
                </a:tc>
              </a:tr>
            </a:tbl>
          </a:graphicData>
        </a:graphic>
      </p:graphicFrame>
      <p:sp>
        <p:nvSpPr>
          <p:cNvPr id="6" name="text-51">
            <a:extLst xmlns:a="http://schemas.openxmlformats.org/drawingml/2006/main">
              <a:ext uri="{FF2B5EF4-FFF2-40B4-BE49-F238E27FC236}">
                <a16:creationId xmlns:a16="http://schemas.microsoft.com/office/drawing/2014/main" id="{F39F8D23-CE89-4240-9EF8-2E9E7ED262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8f50fa6b4f544a09"/>
              </a:rPr>
              <a:t>Telegram, MAX, чат сайта или внутренний интерфейс выбираем по пользователю и ограничениям систем.</a:t>
            </a:r>
          </a:p>
        </p:txBody>
      </p:sp>
    </p:spTree>
    <p:extLst>
      <p:ext uri="{BB962C8B-B14F-4D97-AF65-F5344CB8AC3E}">
        <p14:creationId xmlns:p14="http://schemas.microsoft.com/office/powerpoint/2010/main" val="1526952778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8" name="text-52">
            <a:extLst xmlns:a="http://schemas.openxmlformats.org/drawingml/2006/main">
              <a:ext uri="{FF2B5EF4-FFF2-40B4-BE49-F238E27FC236}">
                <a16:creationId xmlns:a16="http://schemas.microsoft.com/office/drawing/2014/main" id="{58ED0A83-D3B4-458D-A2DE-68425ED6C57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53">
            <a:extLst xmlns:a="http://schemas.openxmlformats.org/drawingml/2006/main">
              <a:ext uri="{FF2B5EF4-FFF2-40B4-BE49-F238E27FC236}">
                <a16:creationId xmlns:a16="http://schemas.microsoft.com/office/drawing/2014/main" id="{D8674025-C23D-4AA1-84A6-8A86FB79FF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54">
            <a:extLst xmlns:a="http://schemas.openxmlformats.org/drawingml/2006/main">
              <a:ext uri="{FF2B5EF4-FFF2-40B4-BE49-F238E27FC236}">
                <a16:creationId xmlns:a16="http://schemas.microsoft.com/office/drawing/2014/main" id="{D15A1B52-473E-4BB8-8FBB-075C913762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07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C163FC89-0B4C-42DD-B367-5FA4563A5EE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5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Уверенный ответ ещё не значит правильный</a:t>
            </a:r>
          </a:p>
        </p:txBody>
      </p:sp>
      <p:sp>
        <p:nvSpPr>
          <p:cNvPr id="5" name="text-55">
            <a:extLst xmlns:a="http://schemas.openxmlformats.org/drawingml/2006/main">
              <a:ext uri="{FF2B5EF4-FFF2-40B4-BE49-F238E27FC236}">
                <a16:creationId xmlns:a16="http://schemas.microsoft.com/office/drawing/2014/main" id="{60E44587-A2FE-45D2-9CF3-672EC5B1F5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81275"/>
            <a:ext cx="1104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850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2850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Поэтому до запуска проверяем</a:t>
            </a:r>
          </a:p>
        </p:txBody>
      </p:sp>
      <p:sp>
        <p:nvSpPr>
          <p:cNvPr id="6" name="text-56">
            <a:extLst xmlns:a="http://schemas.openxmlformats.org/drawingml/2006/main">
              <a:ext uri="{FF2B5EF4-FFF2-40B4-BE49-F238E27FC236}">
                <a16:creationId xmlns:a16="http://schemas.microsoft.com/office/drawing/2014/main" id="{EE84A6A2-F3AF-4DB2-99F7-C768692371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00450"/>
            <a:ext cx="11049000" cy="1866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Откуда помощник берёт знания.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Какие данные имеет право видеть пользователь.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Как отвечает на проверочные вопросы.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47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475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Когда признаёт нехватку данных и передаёт человеку.</a:t>
            </a:r>
          </a:p>
        </p:txBody>
      </p:sp>
      <p:sp>
        <p:nvSpPr>
          <p:cNvPr id="7" name="text-57">
            <a:extLst xmlns:a="http://schemas.openxmlformats.org/drawingml/2006/main">
              <a:ext uri="{FF2B5EF4-FFF2-40B4-BE49-F238E27FC236}">
                <a16:creationId xmlns:a16="http://schemas.microsoft.com/office/drawing/2014/main" id="{AE957CE8-834F-469B-9074-2C20C6B79F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B8BEB4"/>
                </a:solidFill>
                <a:latin typeface="Arial"/>
                <a:ea typeface="Arial"/>
                <a:cs typeface="Arial"/>
                <a:hlinkClick xmlns:r="http://schemas.openxmlformats.org/officeDocument/2006/relationships" r:id="R679c7ba533e1435f"/>
              </a:rPr>
              <a:t>Для чувствительных действий предусматриваем подтверждение человеком. Границы автоматизации согласуем.</a:t>
            </a:r>
          </a:p>
        </p:txBody>
      </p:sp>
    </p:spTree>
    <p:extLst>
      <p:ext uri="{BB962C8B-B14F-4D97-AF65-F5344CB8AC3E}">
        <p14:creationId xmlns:p14="http://schemas.microsoft.com/office/powerpoint/2010/main" val="122505963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text-58">
            <a:extLst xmlns:a="http://schemas.openxmlformats.org/drawingml/2006/main">
              <a:ext uri="{FF2B5EF4-FFF2-40B4-BE49-F238E27FC236}">
                <a16:creationId xmlns:a16="http://schemas.microsoft.com/office/drawing/2014/main" id="{6A17080B-B79D-4771-BA97-48F5876DF3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59">
            <a:extLst xmlns:a="http://schemas.openxmlformats.org/drawingml/2006/main">
              <a:ext uri="{FF2B5EF4-FFF2-40B4-BE49-F238E27FC236}">
                <a16:creationId xmlns:a16="http://schemas.microsoft.com/office/drawing/2014/main" id="{6DBAEBB2-77E3-4506-86B1-CB864320C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60">
            <a:extLst xmlns:a="http://schemas.openxmlformats.org/drawingml/2006/main">
              <a:ext uri="{FF2B5EF4-FFF2-40B4-BE49-F238E27FC236}">
                <a16:creationId xmlns:a16="http://schemas.microsoft.com/office/drawing/2014/main" id="{6B284197-F068-49AE-BC4F-5062D80A7B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08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DA33CA52-9DBE-43BC-A32C-14CAE28911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52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52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Самое важное часто происходит при сбое</a:t>
            </a:r>
          </a:p>
        </p:txBody>
      </p:sp>
      <p:sp>
        <p:nvSpPr>
          <p:cNvPr id="5" name="text-61">
            <a:extLst xmlns:a="http://schemas.openxmlformats.org/drawingml/2006/main">
              <a:ext uri="{FF2B5EF4-FFF2-40B4-BE49-F238E27FC236}">
                <a16:creationId xmlns:a16="http://schemas.microsoft.com/office/drawing/2014/main" id="{280B26BA-6649-4880-92C9-C6478BEDEA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581275"/>
            <a:ext cx="3467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Отправили дважды</a:t>
            </a:r>
          </a:p>
        </p:txBody>
      </p:sp>
      <p:sp>
        <p:nvSpPr>
          <p:cNvPr id="6" name="text-62">
            <a:extLst xmlns:a="http://schemas.openxmlformats.org/drawingml/2006/main">
              <a:ext uri="{FF2B5EF4-FFF2-40B4-BE49-F238E27FC236}">
                <a16:creationId xmlns:a16="http://schemas.microsoft.com/office/drawing/2014/main" id="{14AFC95A-4ADE-4855-8710-717EA76D45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2581275"/>
            <a:ext cx="7134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Проверяем, что повтор не создаёт лишнюю операцию.</a:t>
            </a:r>
          </a:p>
        </p:txBody>
      </p:sp>
      <p:sp>
        <p:nvSpPr>
          <p:cNvPr id="7" name="rule-63">
            <a:extLst xmlns:a="http://schemas.openxmlformats.org/drawingml/2006/main">
              <a:ext uri="{FF2B5EF4-FFF2-40B4-BE49-F238E27FC236}">
                <a16:creationId xmlns:a16="http://schemas.microsoft.com/office/drawing/2014/main" id="{68A86A0C-447E-42B4-B1E8-4881FC059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2861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8" name="text-64">
            <a:extLst xmlns:a="http://schemas.openxmlformats.org/drawingml/2006/main">
              <a:ext uri="{FF2B5EF4-FFF2-40B4-BE49-F238E27FC236}">
                <a16:creationId xmlns:a16="http://schemas.microsoft.com/office/drawing/2014/main" id="{2C54EA8D-ACD0-4AA5-81A5-F169D36449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400425"/>
            <a:ext cx="3467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CRM не отвечает</a:t>
            </a:r>
          </a:p>
        </p:txBody>
      </p:sp>
      <p:sp>
        <p:nvSpPr>
          <p:cNvPr id="9" name="text-65">
            <a:extLst xmlns:a="http://schemas.openxmlformats.org/drawingml/2006/main">
              <a:ext uri="{FF2B5EF4-FFF2-40B4-BE49-F238E27FC236}">
                <a16:creationId xmlns:a16="http://schemas.microsoft.com/office/drawing/2014/main" id="{E86134E8-8755-4EC8-A729-D1C9156326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3400425"/>
            <a:ext cx="7134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Сохраняем статус ошибки и согласованный путь повтора.</a:t>
            </a:r>
          </a:p>
        </p:txBody>
      </p:sp>
      <p:sp>
        <p:nvSpPr>
          <p:cNvPr id="10" name="rule-66">
            <a:extLst xmlns:a="http://schemas.openxmlformats.org/drawingml/2006/main">
              <a:ext uri="{FF2B5EF4-FFF2-40B4-BE49-F238E27FC236}">
                <a16:creationId xmlns:a16="http://schemas.microsoft.com/office/drawing/2014/main" id="{60592BAE-7311-4A9F-816D-CD8E9E466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10527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1" name="text-67">
            <a:extLst xmlns:a="http://schemas.openxmlformats.org/drawingml/2006/main">
              <a:ext uri="{FF2B5EF4-FFF2-40B4-BE49-F238E27FC236}">
                <a16:creationId xmlns:a16="http://schemas.microsoft.com/office/drawing/2014/main" id="{8B1B7CD3-0DA6-4E8F-B25D-7A33BDD56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219575"/>
            <a:ext cx="3467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Не хватает данных</a:t>
            </a:r>
          </a:p>
        </p:txBody>
      </p:sp>
      <p:sp>
        <p:nvSpPr>
          <p:cNvPr id="12" name="text-68">
            <a:extLst xmlns:a="http://schemas.openxmlformats.org/drawingml/2006/main">
              <a:ext uri="{FF2B5EF4-FFF2-40B4-BE49-F238E27FC236}">
                <a16:creationId xmlns:a16="http://schemas.microsoft.com/office/drawing/2014/main" id="{BBD73924-F3A7-4DD6-BCC3-977F78E50B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4219575"/>
            <a:ext cx="7134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Показываем, что исправить, не теряем контекст.</a:t>
            </a:r>
          </a:p>
        </p:txBody>
      </p:sp>
      <p:sp>
        <p:nvSpPr>
          <p:cNvPr id="13" name="rule-69">
            <a:extLst xmlns:a="http://schemas.openxmlformats.org/drawingml/2006/main">
              <a:ext uri="{FF2B5EF4-FFF2-40B4-BE49-F238E27FC236}">
                <a16:creationId xmlns:a16="http://schemas.microsoft.com/office/drawing/2014/main" id="{B42A18A8-E807-464B-8449-E8BB04D4BA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924425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D6D8CD"/>
          </a:solidFill>
          <a:ln xmlns:a="http://schemas.openxmlformats.org/drawingml/2006/main" w="0">
            <a:noFill/>
          </a:ln>
        </p:spPr>
      </p:sp>
      <p:sp>
        <p:nvSpPr>
          <p:cNvPr id="14" name="text-70">
            <a:extLst xmlns:a="http://schemas.openxmlformats.org/drawingml/2006/main">
              <a:ext uri="{FF2B5EF4-FFF2-40B4-BE49-F238E27FC236}">
                <a16:creationId xmlns:a16="http://schemas.microsoft.com/office/drawing/2014/main" id="{6DC2AA37-EB6A-4602-AFC3-3A4FBD9EE9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038725"/>
            <a:ext cx="3467100" cy="476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250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250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Нужен другой доступ</a:t>
            </a:r>
          </a:p>
        </p:txBody>
      </p:sp>
      <p:sp>
        <p:nvSpPr>
          <p:cNvPr id="15" name="text-71">
            <a:extLst xmlns:a="http://schemas.openxmlformats.org/drawingml/2006/main">
              <a:ext uri="{FF2B5EF4-FFF2-40B4-BE49-F238E27FC236}">
                <a16:creationId xmlns:a16="http://schemas.microsoft.com/office/drawing/2014/main" id="{E8FAEE65-8ECE-4A39-9AE9-8A099B83A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486275" y="5038725"/>
            <a:ext cx="7134225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00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00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Ограничиваем действие и записываем причину.</a:t>
            </a:r>
          </a:p>
        </p:txBody>
      </p:sp>
      <p:sp>
        <p:nvSpPr>
          <p:cNvPr id="16" name="text-72">
            <a:extLst xmlns:a="http://schemas.openxmlformats.org/drawingml/2006/main">
              <a:ext uri="{FF2B5EF4-FFF2-40B4-BE49-F238E27FC236}">
                <a16:creationId xmlns:a16="http://schemas.microsoft.com/office/drawing/2014/main" id="{9BDA36E1-382D-4D82-B172-859FF7B104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21350d9c9aae4c1e"/>
              </a:rPr>
              <a:t>Эти сценарии включаем в согласованную приёмку. Подключение старой CRM проверяем до обещаний.</a:t>
            </a:r>
          </a:p>
        </p:txBody>
      </p:sp>
    </p:spTree>
    <p:extLst>
      <p:ext uri="{BB962C8B-B14F-4D97-AF65-F5344CB8AC3E}">
        <p14:creationId xmlns:p14="http://schemas.microsoft.com/office/powerpoint/2010/main" val="334520579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1F0E9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0" name="text-73">
            <a:extLst xmlns:a="http://schemas.openxmlformats.org/drawingml/2006/main">
              <a:ext uri="{FF2B5EF4-FFF2-40B4-BE49-F238E27FC236}">
                <a16:creationId xmlns:a16="http://schemas.microsoft.com/office/drawing/2014/main" id="{206B1BFC-8955-40AA-BA98-322242BA67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74">
            <a:extLst xmlns:a="http://schemas.openxmlformats.org/drawingml/2006/main">
              <a:ext uri="{FF2B5EF4-FFF2-40B4-BE49-F238E27FC236}">
                <a16:creationId xmlns:a16="http://schemas.microsoft.com/office/drawing/2014/main" id="{7AE78616-1C4A-4519-B226-8379A22A5C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75">
            <a:extLst xmlns:a="http://schemas.openxmlformats.org/drawingml/2006/main">
              <a:ext uri="{FF2B5EF4-FFF2-40B4-BE49-F238E27FC236}">
                <a16:creationId xmlns:a16="http://schemas.microsoft.com/office/drawing/2014/main" id="{A35CE480-01F3-415A-B7EB-90136B0743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5E665E"/>
                </a:solidFill>
                <a:latin typeface="Arial"/>
                <a:ea typeface="Arial"/>
                <a:cs typeface="Arial"/>
              </a:rPr>
              <a:t>09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77583F45-18DF-4B0A-81FC-3CC5A72952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381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675" b="1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3675" b="1">
                <a:solidFill>
                  <a:srgbClr val="0B0D0B"/>
                </a:solidFill>
                <a:latin typeface="Arial"/>
                <a:ea typeface="Arial"/>
                <a:cs typeface="Arial"/>
              </a:rPr>
              <a:t>Начнём с одного законченного сценария</a:t>
            </a:r>
          </a:p>
        </p:txBody>
      </p:sp>
      <p:sp>
        <p:nvSpPr>
          <p:cNvPr id="5" name="text-76">
            <a:extLst xmlns:a="http://schemas.openxmlformats.org/drawingml/2006/main">
              <a:ext uri="{FF2B5EF4-FFF2-40B4-BE49-F238E27FC236}">
                <a16:creationId xmlns:a16="http://schemas.microsoft.com/office/drawing/2014/main" id="{CDB69D59-B84D-480D-B4D9-CFEBE06D06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733675"/>
            <a:ext cx="5362575" cy="5429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62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62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Зафиксируем результат</a:t>
            </a:r>
          </a:p>
        </p:txBody>
      </p:sp>
      <p:sp>
        <p:nvSpPr>
          <p:cNvPr id="6" name="text-77">
            <a:extLst xmlns:a="http://schemas.openxmlformats.org/drawingml/2006/main">
              <a:ext uri="{FF2B5EF4-FFF2-40B4-BE49-F238E27FC236}">
                <a16:creationId xmlns:a16="http://schemas.microsoft.com/office/drawing/2014/main" id="{4B73C12E-0164-4B7E-9C83-84F309A6EF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638550"/>
            <a:ext cx="5362575" cy="1743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Что получает пользователь.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Какие системы участвуют.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Что происходит при ошибке.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Срок, стоимость и приёмку.</a:t>
            </a:r>
          </a:p>
        </p:txBody>
      </p:sp>
      <p:sp>
        <p:nvSpPr>
          <p:cNvPr id="7" name="text-78">
            <a:extLst xmlns:a="http://schemas.openxmlformats.org/drawingml/2006/main">
              <a:ext uri="{FF2B5EF4-FFF2-40B4-BE49-F238E27FC236}">
                <a16:creationId xmlns:a16="http://schemas.microsoft.com/office/drawing/2014/main" id="{13A760E7-59A8-49AE-B8BE-1303D7ED4D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2733675"/>
            <a:ext cx="5019675" cy="8286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475" b="1">
                <a:solidFill>
                  <a:srgbClr val="7357FF"/>
                </a:solidFill>
                <a:latin typeface="Arial"/>
                <a:ea typeface="Arial"/>
                <a:cs typeface="Arial"/>
              </a:defRPr>
            </a:pPr>
            <a:r>
              <a:rPr sz="2475" b="1">
                <a:solidFill>
                  <a:srgbClr val="7357FF"/>
                </a:solidFill>
                <a:latin typeface="Arial"/>
                <a:ea typeface="Arial"/>
                <a:cs typeface="Arial"/>
              </a:rPr>
              <a:t>И дальнейшую эксплуатацию</a:t>
            </a:r>
          </a:p>
        </p:txBody>
      </p:sp>
      <p:sp>
        <p:nvSpPr>
          <p:cNvPr id="8" name="text-79">
            <a:extLst xmlns:a="http://schemas.openxmlformats.org/drawingml/2006/main">
              <a:ext uri="{FF2B5EF4-FFF2-40B4-BE49-F238E27FC236}">
                <a16:creationId xmlns:a16="http://schemas.microsoft.com/office/drawing/2014/main" id="{4B9EED98-29B2-4E53-9D3E-F84B04BDD3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600825" y="3638550"/>
            <a:ext cx="5019675" cy="17430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Расходы на API и инфраструктуру.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Доступы, документацию и поддержку.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Права на код и сторонние лицензии.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025" b="0">
                <a:solidFill>
                  <a:srgbClr val="0B0D0B"/>
                </a:solidFill>
                <a:latin typeface="Arial"/>
                <a:ea typeface="Arial"/>
                <a:cs typeface="Arial"/>
              </a:defRPr>
            </a:pPr>
            <a:r>
              <a:rPr sz="2025" b="0">
                <a:solidFill>
                  <a:srgbClr val="0B0D0B"/>
                </a:solidFill>
                <a:latin typeface="Arial"/>
                <a:ea typeface="Arial"/>
                <a:cs typeface="Arial"/>
              </a:rPr>
              <a:t>Порядок передачи проекта.</a:t>
            </a:r>
          </a:p>
        </p:txBody>
      </p:sp>
      <p:sp>
        <p:nvSpPr>
          <p:cNvPr id="9" name="text-80">
            <a:extLst xmlns:a="http://schemas.openxmlformats.org/drawingml/2006/main">
              <a:ext uri="{FF2B5EF4-FFF2-40B4-BE49-F238E27FC236}">
                <a16:creationId xmlns:a16="http://schemas.microsoft.com/office/drawing/2014/main" id="{E65023D0-CB43-4894-A524-91B0A2044D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343650"/>
            <a:ext cx="10287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00" b="0">
                <a:solidFill>
                  <a:srgbClr val="5E665E"/>
                </a:solidFill>
                <a:latin typeface="Arial"/>
                <a:ea typeface="Arial"/>
                <a:cs typeface="Arial"/>
              </a:defRPr>
            </a:pPr>
            <a:r>
              <a:rPr sz="1200" b="0">
                <a:solidFill>
                  <a:srgbClr val="5E665E"/>
                </a:solidFill>
                <a:latin typeface="Arial"/>
                <a:ea typeface="Arial"/>
                <a:cs typeface="Arial"/>
                <a:hlinkClick xmlns:r="http://schemas.openxmlformats.org/officeDocument/2006/relationships" r:id="R84198cb725c2492b"/>
              </a:rPr>
              <a:t>Не нужно покупать большую платформу ради одного бота. Состав и условия закрепляем до старта.</a:t>
            </a:r>
          </a:p>
        </p:txBody>
      </p:sp>
    </p:spTree>
    <p:extLst>
      <p:ext uri="{BB962C8B-B14F-4D97-AF65-F5344CB8AC3E}">
        <p14:creationId xmlns:p14="http://schemas.microsoft.com/office/powerpoint/2010/main" val="1213582628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B0D0B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text-81">
            <a:extLst xmlns:a="http://schemas.openxmlformats.org/drawingml/2006/main">
              <a:ext uri="{FF2B5EF4-FFF2-40B4-BE49-F238E27FC236}">
                <a16:creationId xmlns:a16="http://schemas.microsoft.com/office/drawing/2014/main" id="{FDD08C6E-B018-471B-851B-356BD63FE6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285750"/>
            <a:ext cx="1714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27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1275" b="1">
                <a:solidFill>
                  <a:srgbClr val="D9FF43"/>
                </a:solidFill>
                <a:latin typeface="Arial"/>
                <a:ea typeface="Arial"/>
                <a:cs typeface="Arial"/>
              </a:rPr>
              <a:t>●</a:t>
            </a:r>
          </a:p>
        </p:txBody>
      </p:sp>
      <p:sp>
        <p:nvSpPr>
          <p:cNvPr id="2" name="text-82">
            <a:extLst xmlns:a="http://schemas.openxmlformats.org/drawingml/2006/main">
              <a:ext uri="{FF2B5EF4-FFF2-40B4-BE49-F238E27FC236}">
                <a16:creationId xmlns:a16="http://schemas.microsoft.com/office/drawing/2014/main" id="{22A8C29F-DBD3-43CA-9A50-A1D2CF64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100" y="304800"/>
            <a:ext cx="1952625" cy="2762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57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57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MONKEYLEAD</a:t>
            </a:r>
          </a:p>
        </p:txBody>
      </p:sp>
      <p:sp>
        <p:nvSpPr>
          <p:cNvPr id="3" name="text-83">
            <a:extLst xmlns:a="http://schemas.openxmlformats.org/drawingml/2006/main">
              <a:ext uri="{FF2B5EF4-FFF2-40B4-BE49-F238E27FC236}">
                <a16:creationId xmlns:a16="http://schemas.microsoft.com/office/drawing/2014/main" id="{40CC5868-2A3A-4E19-A52A-20776757F6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1115675" y="6419850"/>
            <a:ext cx="504825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r">
              <a:lnSpc>
                <a:spcPct val="105000"/>
              </a:lnSpc>
              <a:buNone/>
              <a:defRPr sz="12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12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10</a:t>
            </a:r>
          </a:p>
        </p:txBody>
      </p:sp>
      <p:sp>
        <p:nvSpPr>
          <p:cNvPr id="4" name="slide-title">
            <a:extLst xmlns:a="http://schemas.openxmlformats.org/drawingml/2006/main">
              <a:ext uri="{FF2B5EF4-FFF2-40B4-BE49-F238E27FC236}">
                <a16:creationId xmlns:a16="http://schemas.microsoft.com/office/drawing/2014/main" id="{0512502B-2046-45F7-AFA6-D13323858F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1028700"/>
            <a:ext cx="1104900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47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7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Какую ручную операцию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4725" b="1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4725" b="1">
                <a:solidFill>
                  <a:srgbClr val="F1F0E9"/>
                </a:solidFill>
                <a:latin typeface="Arial"/>
                <a:ea typeface="Arial"/>
                <a:cs typeface="Arial"/>
              </a:rPr>
              <a:t>пора убрать?</a:t>
            </a:r>
          </a:p>
        </p:txBody>
      </p:sp>
      <p:sp>
        <p:nvSpPr>
          <p:cNvPr id="5" name="text-84">
            <a:extLst xmlns:a="http://schemas.openxmlformats.org/drawingml/2006/main">
              <a:ext uri="{FF2B5EF4-FFF2-40B4-BE49-F238E27FC236}">
                <a16:creationId xmlns:a16="http://schemas.microsoft.com/office/drawing/2014/main" id="{85D13697-5DCE-46D3-8849-CD8C04D597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3190875"/>
            <a:ext cx="11049000" cy="1009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Опишите, что приходит на вход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700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2700" b="0">
                <a:solidFill>
                  <a:srgbClr val="F1F0E9"/>
                </a:solidFill>
                <a:latin typeface="Arial"/>
                <a:ea typeface="Arial"/>
                <a:cs typeface="Arial"/>
              </a:rPr>
              <a:t>и что должно получиться на выходе.</a:t>
            </a:r>
          </a:p>
        </p:txBody>
      </p:sp>
      <p:sp>
        <p:nvSpPr>
          <p:cNvPr id="6" name="text-85">
            <a:extLst xmlns:a="http://schemas.openxmlformats.org/drawingml/2006/main">
              <a:ext uri="{FF2B5EF4-FFF2-40B4-BE49-F238E27FC236}">
                <a16:creationId xmlns:a16="http://schemas.microsoft.com/office/drawing/2014/main" id="{AA38DB08-5384-45CD-A266-0F6DB690E0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4457700"/>
            <a:ext cx="1104900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Предложим бот, интеграцию или систему.</a:t>
            </a:r>
          </a:p>
          <a:p xmlns:a="http://schemas.openxmlformats.org/drawingml/2006/main">
            <a:pPr algn="l">
              <a:lnSpc>
                <a:spcPct val="105000"/>
              </a:lnSpc>
              <a:buNone/>
              <a:defRPr sz="2175" b="0">
                <a:solidFill>
                  <a:srgbClr val="B8BEB4"/>
                </a:solidFill>
                <a:latin typeface="Arial"/>
                <a:ea typeface="Arial"/>
                <a:cs typeface="Arial"/>
              </a:defRPr>
            </a:pPr>
            <a:r>
              <a:rPr sz="2175" b="0">
                <a:solidFill>
                  <a:srgbClr val="B8BEB4"/>
                </a:solidFill>
                <a:latin typeface="Arial"/>
                <a:ea typeface="Arial"/>
                <a:cs typeface="Arial"/>
              </a:rPr>
              <a:t>Обозначим границы, расходы и проверку результата.</a:t>
            </a:r>
          </a:p>
        </p:txBody>
      </p:sp>
      <p:sp>
        <p:nvSpPr>
          <p:cNvPr id="7" name="text-86">
            <a:extLst xmlns:a="http://schemas.openxmlformats.org/drawingml/2006/main">
              <a:ext uri="{FF2B5EF4-FFF2-40B4-BE49-F238E27FC236}">
                <a16:creationId xmlns:a16="http://schemas.microsoft.com/office/drawing/2014/main" id="{7BE43F24-0CB0-4D40-8000-8F0B7487901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5410200"/>
            <a:ext cx="1104900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3225" b="1">
                <a:solidFill>
                  <a:srgbClr val="D9FF43"/>
                </a:solidFill>
                <a:latin typeface="Arial"/>
                <a:ea typeface="Arial"/>
                <a:cs typeface="Arial"/>
              </a:defRPr>
            </a:pPr>
            <a:r>
              <a:rPr sz="3225" b="1">
                <a:solidFill>
                  <a:srgbClr val="D9FF43"/>
                </a:solidFill>
                <a:latin typeface="Arial"/>
                <a:ea typeface="Arial"/>
                <a:cs typeface="Arial"/>
                <a:hlinkClick xmlns:r="http://schemas.openxmlformats.org/officeDocument/2006/relationships" r:id="Rd1ae9e5204f549ae"/>
              </a:rPr>
              <a:t>Обсудить автоматизацию</a:t>
            </a:r>
          </a:p>
        </p:txBody>
      </p:sp>
      <p:sp>
        <p:nvSpPr>
          <p:cNvPr id="8" name="rule-87">
            <a:extLst xmlns:a="http://schemas.openxmlformats.org/drawingml/2006/main">
              <a:ext uri="{FF2B5EF4-FFF2-40B4-BE49-F238E27FC236}">
                <a16:creationId xmlns:a16="http://schemas.microsoft.com/office/drawing/2014/main" id="{8EE10D25-95DE-4996-B288-90A054BCC0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096000"/>
            <a:ext cx="11049000" cy="9525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B413A"/>
          </a:solidFill>
          <a:ln xmlns:a="http://schemas.openxmlformats.org/drawingml/2006/main" w="0">
            <a:noFill/>
          </a:ln>
        </p:spPr>
      </p:sp>
      <p:sp>
        <p:nvSpPr>
          <p:cNvPr id="9" name="text-88">
            <a:extLst xmlns:a="http://schemas.openxmlformats.org/drawingml/2006/main">
              <a:ext uri="{FF2B5EF4-FFF2-40B4-BE49-F238E27FC236}">
                <a16:creationId xmlns:a16="http://schemas.microsoft.com/office/drawing/2014/main" id="{309FA8B3-D549-4B5D-9EB8-EA043F80C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71500" y="6286500"/>
            <a:ext cx="13906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9ce37e8f57c84c24"/>
              </a:rPr>
              <a:t>Telegram</a:t>
            </a:r>
          </a:p>
        </p:txBody>
      </p:sp>
      <p:sp>
        <p:nvSpPr>
          <p:cNvPr id="10" name="text-89">
            <a:extLst xmlns:a="http://schemas.openxmlformats.org/drawingml/2006/main">
              <a:ext uri="{FF2B5EF4-FFF2-40B4-BE49-F238E27FC236}">
                <a16:creationId xmlns:a16="http://schemas.microsoft.com/office/drawing/2014/main" id="{713E0A8C-13F9-42E8-8353-97C33E3987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333625" y="6286500"/>
            <a:ext cx="8572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5b1dd8ec6a974f59"/>
              </a:rPr>
              <a:t>MAX</a:t>
            </a:r>
          </a:p>
        </p:txBody>
      </p:sp>
      <p:sp>
        <p:nvSpPr>
          <p:cNvPr id="11" name="text-90">
            <a:extLst xmlns:a="http://schemas.openxmlformats.org/drawingml/2006/main">
              <a:ext uri="{FF2B5EF4-FFF2-40B4-BE49-F238E27FC236}">
                <a16:creationId xmlns:a16="http://schemas.microsoft.com/office/drawing/2014/main" id="{5727C93A-BDFD-49E6-8860-D6876A8E2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6286500"/>
            <a:ext cx="32004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8ce77d0025cb4145"/>
              </a:rPr>
              <a:t>mail@monkeylead.ru</a:t>
            </a:r>
          </a:p>
        </p:txBody>
      </p:sp>
      <p:sp>
        <p:nvSpPr>
          <p:cNvPr id="12" name="text-91">
            <a:extLst xmlns:a="http://schemas.openxmlformats.org/drawingml/2006/main">
              <a:ext uri="{FF2B5EF4-FFF2-40B4-BE49-F238E27FC236}">
                <a16:creationId xmlns:a16="http://schemas.microsoft.com/office/drawing/2014/main" id="{EF042A27-9BF1-4681-A2CE-1C26D1F2C4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800975" y="6286500"/>
            <a:ext cx="318135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wrap="square" lIns="0" tIns="0" rIns="0" bIns="0" anchor="t">
            <a:noAutofit/>
          </a:bodyPr>
          <a:lstStyle xmlns:a="http://schemas.openxmlformats.org/drawingml/2006/main"/>
          <a:p xmlns:a="http://schemas.openxmlformats.org/drawingml/2006/main">
            <a:pPr algn="l">
              <a:lnSpc>
                <a:spcPct val="105000"/>
              </a:lnSpc>
              <a:buNone/>
              <a:defRPr sz="1725" b="0">
                <a:solidFill>
                  <a:srgbClr val="F1F0E9"/>
                </a:solidFill>
                <a:latin typeface="Arial"/>
                <a:ea typeface="Arial"/>
                <a:cs typeface="Arial"/>
              </a:defRPr>
            </a:pPr>
            <a:r>
              <a:rPr sz="1725" b="0">
                <a:solidFill>
                  <a:srgbClr val="F1F0E9"/>
                </a:solidFill>
                <a:latin typeface="Arial"/>
                <a:ea typeface="Arial"/>
                <a:cs typeface="Arial"/>
                <a:hlinkClick xmlns:r="http://schemas.openxmlformats.org/officeDocument/2006/relationships" r:id="R5c811b43baaa4b72"/>
              </a:rPr>
              <a:t>+7 (499) 325-38-65</a:t>
            </a:r>
          </a:p>
        </p:txBody>
      </p:sp>
    </p:spTree>
    <p:extLst>
      <p:ext uri="{BB962C8B-B14F-4D97-AF65-F5344CB8AC3E}">
        <p14:creationId xmlns:p14="http://schemas.microsoft.com/office/powerpoint/2010/main" val="896637917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2026-09-23T14:19:17.0680000Z</dcterms:created>
  <dcterms:modified xsi:type="dcterms:W3CDTF">2026-09-23T14:19:17.0680000Z</dcterms:modified>
</coreProperties>
</file>