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0a621f521164953" /><Relationship Type="http://schemas.openxmlformats.org/officeDocument/2006/relationships/extended-properties" Target="/docProps/app.xml" Id="Rcf011fb8007744ba" /><Relationship Type="http://schemas.openxmlformats.org/officeDocument/2006/relationships/officeDocument" Target="/ppt/presentation.xml" Id="R6a0acd4bd177484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192c04e9e70445d"/>
  </p:sldMasterIdLst>
  <p:notesMasterIdLst>
    <p:notesMasterId xmlns:r="http://schemas.openxmlformats.org/officeDocument/2006/relationships" r:id="R7ea218dedc384d85"/>
  </p:notesMasterIdLst>
  <p:sldIdLst>
    <p:sldId xmlns:r="http://schemas.openxmlformats.org/officeDocument/2006/relationships" id="256" r:id="Ra84552ee073147d2"/>
    <p:sldId xmlns:r="http://schemas.openxmlformats.org/officeDocument/2006/relationships" id="257" r:id="Ra3408207c59a4806"/>
    <p:sldId xmlns:r="http://schemas.openxmlformats.org/officeDocument/2006/relationships" id="258" r:id="Rb255c5f2eb5447ca"/>
    <p:sldId xmlns:r="http://schemas.openxmlformats.org/officeDocument/2006/relationships" id="259" r:id="Re9cfa3e9ca744b89"/>
    <p:sldId xmlns:r="http://schemas.openxmlformats.org/officeDocument/2006/relationships" id="260" r:id="R06c3978bbfc548a4"/>
    <p:sldId xmlns:r="http://schemas.openxmlformats.org/officeDocument/2006/relationships" id="261" r:id="Rb0adca1b17a64c1e"/>
    <p:sldId xmlns:r="http://schemas.openxmlformats.org/officeDocument/2006/relationships" id="262" r:id="Rd284b0f1e36448f9"/>
    <p:sldId xmlns:r="http://schemas.openxmlformats.org/officeDocument/2006/relationships" id="263" r:id="Rc8544c97ea4f4344"/>
    <p:sldId xmlns:r="http://schemas.openxmlformats.org/officeDocument/2006/relationships" id="264" r:id="R8efba29f0bd445e3"/>
    <p:sldId xmlns:r="http://schemas.openxmlformats.org/officeDocument/2006/relationships" id="265" r:id="R1c1a46278909484a"/>
    <p:sldId xmlns:r="http://schemas.openxmlformats.org/officeDocument/2006/relationships" id="266" r:id="R0049f27009e94346"/>
    <p:sldId xmlns:r="http://schemas.openxmlformats.org/officeDocument/2006/relationships" id="267" r:id="Rdd57b0ff345d42f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9dde576f4854004" /><Relationship Type="http://schemas.openxmlformats.org/officeDocument/2006/relationships/slideMaster" Target="/ppt/slideMasters/slideMaster1.xml" Id="Rb192c04e9e70445d" /><Relationship Type="http://schemas.openxmlformats.org/officeDocument/2006/relationships/notesMaster" Target="/ppt/notesMasters/notesMaster1.xml" Id="R7ea218dedc384d85" /><Relationship Type="http://schemas.openxmlformats.org/officeDocument/2006/relationships/presProps" Target="/ppt/presProps.xml" Id="R48493ec27b6046b7" /><Relationship Type="http://schemas.openxmlformats.org/officeDocument/2006/relationships/tableStyles" Target="/ppt/tableStyles.xml" Id="R0ca1d487507d4cf1" /><Relationship Type="http://schemas.openxmlformats.org/officeDocument/2006/relationships/slide" Target="/ppt/slides/slide1.xml" Id="Ra84552ee073147d2" /><Relationship Type="http://schemas.openxmlformats.org/officeDocument/2006/relationships/slide" Target="/ppt/slides/slide2.xml" Id="Ra3408207c59a4806" /><Relationship Type="http://schemas.openxmlformats.org/officeDocument/2006/relationships/slide" Target="/ppt/slides/slide3.xml" Id="Rb255c5f2eb5447ca" /><Relationship Type="http://schemas.openxmlformats.org/officeDocument/2006/relationships/slide" Target="/ppt/slides/slide4.xml" Id="Re9cfa3e9ca744b89" /><Relationship Type="http://schemas.openxmlformats.org/officeDocument/2006/relationships/slide" Target="/ppt/slides/slide5.xml" Id="R06c3978bbfc548a4" /><Relationship Type="http://schemas.openxmlformats.org/officeDocument/2006/relationships/slide" Target="/ppt/slides/slide6.xml" Id="Rb0adca1b17a64c1e" /><Relationship Type="http://schemas.openxmlformats.org/officeDocument/2006/relationships/slide" Target="/ppt/slides/slide7.xml" Id="Rd284b0f1e36448f9" /><Relationship Type="http://schemas.openxmlformats.org/officeDocument/2006/relationships/slide" Target="/ppt/slides/slide8.xml" Id="Rc8544c97ea4f4344" /><Relationship Type="http://schemas.openxmlformats.org/officeDocument/2006/relationships/slide" Target="/ppt/slides/slide9.xml" Id="R8efba29f0bd445e3" /><Relationship Type="http://schemas.openxmlformats.org/officeDocument/2006/relationships/slide" Target="/ppt/slides/slide10.xml" Id="R1c1a46278909484a" /><Relationship Type="http://schemas.openxmlformats.org/officeDocument/2006/relationships/slide" Target="/ppt/slides/slide11.xml" Id="R0049f27009e94346" /><Relationship Type="http://schemas.openxmlformats.org/officeDocument/2006/relationships/slide" Target="/ppt/slides/slide12.xml" Id="Rdd57b0ff345d42f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855def5aa3a4cf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325b14c983241ce" /><Relationship Type="http://schemas.openxmlformats.org/officeDocument/2006/relationships/notesMaster" Target="/ppt/notesMasters/notesMaster1.xml" Id="R3eeaec4fec204cc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6cfeaebad28448e" /><Relationship Type="http://schemas.openxmlformats.org/officeDocument/2006/relationships/notesMaster" Target="/ppt/notesMasters/notesMaster1.xml" Id="R1c76c2f779124e6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151888f61f44b3d" /><Relationship Type="http://schemas.openxmlformats.org/officeDocument/2006/relationships/notesMaster" Target="/ppt/notesMasters/notesMaster1.xml" Id="Rcb6006ef8e13490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124837b116c4ad2" /><Relationship Type="http://schemas.openxmlformats.org/officeDocument/2006/relationships/notesMaster" Target="/ppt/notesMasters/notesMaster1.xml" Id="R1599af8413dd4be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ba1ba7b6814411a" /><Relationship Type="http://schemas.openxmlformats.org/officeDocument/2006/relationships/notesMaster" Target="/ppt/notesMasters/notesMaster1.xml" Id="Rd61b7f9d03dc47c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f77abb761af499d" /><Relationship Type="http://schemas.openxmlformats.org/officeDocument/2006/relationships/notesMaster" Target="/ppt/notesMasters/notesMaster1.xml" Id="Rf63ae1cb02da484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50997a2176a471f" /><Relationship Type="http://schemas.openxmlformats.org/officeDocument/2006/relationships/notesMaster" Target="/ppt/notesMasters/notesMaster1.xml" Id="Rf235393755dc4d5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c2d937ae3d140ff" /><Relationship Type="http://schemas.openxmlformats.org/officeDocument/2006/relationships/notesMaster" Target="/ppt/notesMasters/notesMaster1.xml" Id="R0167fc1535474e1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0264c6396324d12" /><Relationship Type="http://schemas.openxmlformats.org/officeDocument/2006/relationships/notesMaster" Target="/ppt/notesMasters/notesMaster1.xml" Id="R08e8e8ae06f346e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896410018314f07" /><Relationship Type="http://schemas.openxmlformats.org/officeDocument/2006/relationships/notesMaster" Target="/ppt/notesMasters/notesMaster1.xml" Id="R27901f83c0fa42a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7897290e9464ca1" /><Relationship Type="http://schemas.openxmlformats.org/officeDocument/2006/relationships/notesMaster" Target="/ppt/notesMasters/notesMaster1.xml" Id="Rdf08ea6f5df24d3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b055f03525d4aca" /><Relationship Type="http://schemas.openxmlformats.org/officeDocument/2006/relationships/notesMaster" Target="/ppt/notesMasters/notesMaster1.xml" Id="Rda470e96881b47b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https://monkeylead.ru/services/bitrix24 . Предложение MonkeyLead по внедрению и доработке Битрикс24. Можно заказать новый процесс либо конкретный участок действующего портала. Состав, срок и результат согласуются, рост продаж не гарантируется.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https://monkeylead.ru/cases/eurorepar-digital-ecosystem . Владелец MonkeyLead 23.09.2026 назвал EUROREPAR самым глубоким проектом интеграции Битрикс24 и ответом «вообще все» подтвердил перечисленные компоненты: колл-центр/телефония, сайт, личный кабинет партнеров, распределение по СТО, подтверждение заездов. Схема иллюстрирует подтвержденный состав и связи, не фактический интерфейс и не детальная техническая архитектура. Публичный кейс отдельно подтверждает сайт, личный кабинет, обработку заявок и партнерскую сеть. Протоколы, расписания обмена, редакция CRM не раскрыты.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https://monkeylead.ru/cases/eurorepar-digital-ecosystem . Публичный кейс сообщает конверсию заявки в реальный заезд примерно с 1% до 10%, более 10000 заявок и более 1000 заездов ежемесячно. Точный календарный период, числители и знаменатели исходной и конечной когорт не опубликованы. Совокупность изменений: обработка и контроль, реклама, сайт и сервисы, поддержка партнеров. Нельзя приписать рост только CRM. Владелец отдельно подтвердил использование Битрикс24; метрика эффекта конкретной интеграции не предоставлена.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https://monkeylead.ru/services/bitrix24 . Предлагаемый пример процесса, не выполненное клиентское внедрение. Стадии, роли, поля, сроки и пороги согласуются по реальным продажам клиента. Нужны источник, ответственный, следующий шаг со сроком и история. Показатели: скорость первого ответа, полнота данных, сделки без следующего действия, просрочки и причины отказов. Это наблюдаемость процесса, не гарантия закрытия сделки.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https://monkeylead.ru/services/bitrix24 . Внедрение с нуля и доработка существующего портала предусмотрены услугой. Предлагаемые границы этапов, не фиксированный пакет. Работа с текущим администратором или подрядчиком возможна после разделения ответственности. Нет обязательной замены портала.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https://monkeylead.ru/services/bitrix24 . Состав услуги на странице: аудит процессов, воронки и карточки, роли и права, роботы, бизнес-процессы, коммуникации и интеграции, данные, отчеты, обучение. Подключение через поддерживаемые интерфейсы зависит от редакции, тарифа и внешнего сервиса; универсальная совместимость не обещается. Это возможный объем, не обязательный полный пакет.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https://monkeylead.ru/services/bitrix24 . Предлагаемая процедура обучения и проверки самостоятельной работы сотрудника. Никаких проведенных тестов клиента или доказанной экономии времени не заявляется. Функции минимизируются под процесс. Ответственный со стороны заказчика участвует в пилоте и обратной связи.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https://monkeylead.ru/services/bitrix24 . Предлагаемый безопасный порядок изменения или переноса. До начала согласуются состав объектов/полей/связей, возможность резервирования и восстановления в конкретной облачной или коробочной редакции. Пробный перенос и сверка, контроль дублей, проверка доступа, окно переключения, условия остановки/отката. Не обещаем полную резервную копию любого тарифа или отсутствие любых потерь без технической проверки.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https://monkeylead.ru/services/bitrix24 . Пример будущей приемки, не протокол уже выполненных тестов. Каждое правило согласуется: порядок обработки повтора, назначение ответственного, порог просрочки и адресат уведомления, видимость ошибки, права доступа. Положительный статус API не равен доставке: нужно видеть обращение в CRM и проверить действия сотрудника.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https://monkeylead.ru/services/bitrix24 ; https://www.bitrix24.ru/prices/ . Состав расчета является предлагаемым правилом прозрачной сметы. Тарифы и приложения Битрикс24 могут оплачиваться отдельно; доступность функций проверяют по действующему тарифу. Точные цены не указаны. Стоимость внедрения, внешних сервисов и сопровождения согласуется. Поддержка не объявляется бессрочно включенной.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https://monkeylead.ru/services/bitrix24 . Предлагаемые условия передачи и сотрудничества, подлежат фиксации в договоре. Не утверждается универсальное право собственности на все сторонние приложения. Портал оформляется на заказчика, административные доступы и права на интеграции согласуются. Передача схем, инструкции, перечня интеграций, настроек и кода заказных доработок в согласованном составе. Условия сторонних сервисов учитываются отдельно.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https://monkeylead.ru/services/bitrix24#service-landing-contact . CTA: рассказать об одном реальном маршруте или проблемном участке без паролей и персональных данных клиента. Результат уточнения: предложение этапа с работами, сроком, стоимостью и критериями приемки. Контакты проверены в HTML текущей страницы услуги. Не подразумевается бесплатное внедрение или доступ к порталу до согласования.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49c4c3b53f4b3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0df95dac7094469" /><Relationship Type="http://schemas.openxmlformats.org/officeDocument/2006/relationships/slideLayout" Target="/ppt/slideLayouts/slideLayout1.xml" Id="R5d0f3231d9414db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d0f3231d9414db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5c211e5751470f" /><Relationship Type="http://schemas.openxmlformats.org/officeDocument/2006/relationships/notesSlide" Target="/ppt/notesSlides/notesSlide1.xml" Id="Rd0cf513a82a54bb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1ada5e83b04e15" /><Relationship Type="http://schemas.openxmlformats.org/officeDocument/2006/relationships/hyperlink" Target="https://monkeylead.ru/cases/eurorepar-digital-ecosystem" TargetMode="External" Id="R4f9bc53c35b64f86" /><Relationship Type="http://schemas.openxmlformats.org/officeDocument/2006/relationships/notesSlide" Target="/ppt/notesSlides/notesSlide2.xml" Id="R8de5ca2b36084cc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5bea2169a241b2" /><Relationship Type="http://schemas.openxmlformats.org/officeDocument/2006/relationships/hyperlink" Target="https://monkeylead.ru/cases/eurorepar-digital-ecosystem" TargetMode="External" Id="R2a5840283bef45e7" /><Relationship Type="http://schemas.openxmlformats.org/officeDocument/2006/relationships/notesSlide" Target="/ppt/notesSlides/notesSlide3.xml" Id="Ra6e446bf27e9434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0be5131bbe4cda" /><Relationship Type="http://schemas.openxmlformats.org/officeDocument/2006/relationships/hyperlink" Target="https://monkeylead.ru/services/bitrix24" TargetMode="External" Id="Rcf7ffc50c9264164" /><Relationship Type="http://schemas.openxmlformats.org/officeDocument/2006/relationships/notesSlide" Target="/ppt/notesSlides/notesSlide4.xml" Id="Rb5663f319310431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ff5c6466c74fd1" /><Relationship Type="http://schemas.openxmlformats.org/officeDocument/2006/relationships/notesSlide" Target="/ppt/notesSlides/notesSlide5.xml" Id="R6b749e14cc654e3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68357323194b06" /><Relationship Type="http://schemas.openxmlformats.org/officeDocument/2006/relationships/hyperlink" Target="https://monkeylead.ru/services/bitrix24" TargetMode="External" Id="R87577eccaf064667" /><Relationship Type="http://schemas.openxmlformats.org/officeDocument/2006/relationships/notesSlide" Target="/ppt/notesSlides/notesSlide6.xml" Id="Rd6b771b607ae407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6a2b94b3e641e1" /><Relationship Type="http://schemas.openxmlformats.org/officeDocument/2006/relationships/hyperlink" Target="https://monkeylead.ru/services/bitrix24" TargetMode="External" Id="Rafe2cb2f105143f7" /><Relationship Type="http://schemas.openxmlformats.org/officeDocument/2006/relationships/notesSlide" Target="/ppt/notesSlides/notesSlide7.xml" Id="R6a52e54d19434ba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5d1f9f69094959" /><Relationship Type="http://schemas.openxmlformats.org/officeDocument/2006/relationships/hyperlink" Target="https://monkeylead.ru/services/bitrix24" TargetMode="External" Id="Rd7aeff7b16684374" /><Relationship Type="http://schemas.openxmlformats.org/officeDocument/2006/relationships/notesSlide" Target="/ppt/notesSlides/notesSlide8.xml" Id="R996fc4c0fe96496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d7d6da305f4f1c" /><Relationship Type="http://schemas.openxmlformats.org/officeDocument/2006/relationships/hyperlink" Target="https://monkeylead.ru/services/bitrix24" TargetMode="External" Id="R0d305d1129a14943" /><Relationship Type="http://schemas.openxmlformats.org/officeDocument/2006/relationships/notesSlide" Target="/ppt/notesSlides/notesSlide9.xml" Id="R95d701a5d75940c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1d6e7b3a824d5a" /><Relationship Type="http://schemas.openxmlformats.org/officeDocument/2006/relationships/hyperlink" Target="https://www.bitrix24.ru/prices/" TargetMode="External" Id="R4d0893437c514e75" /><Relationship Type="http://schemas.openxmlformats.org/officeDocument/2006/relationships/notesSlide" Target="/ppt/notesSlides/notesSlide10.xml" Id="R78d9c4d6fd03452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ea70d9b1fa4a56" /><Relationship Type="http://schemas.openxmlformats.org/officeDocument/2006/relationships/hyperlink" Target="https://monkeylead.ru/services/bitrix24" TargetMode="External" Id="R76982fe2173b4b31" /><Relationship Type="http://schemas.openxmlformats.org/officeDocument/2006/relationships/notesSlide" Target="/ppt/notesSlides/notesSlide11.xml" Id="R4790ad04df1e4d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7b7ae64ccb47a4" /><Relationship Type="http://schemas.openxmlformats.org/officeDocument/2006/relationships/hyperlink" Target="https://monkeylead.ru/services/bitrix24#service-landing-contact" TargetMode="External" Id="R4b63890424a24146" /><Relationship Type="http://schemas.openxmlformats.org/officeDocument/2006/relationships/hyperlink" Target="https://t.me/monkeylead_bot" TargetMode="External" Id="Recd62d445c0b44f3" /><Relationship Type="http://schemas.openxmlformats.org/officeDocument/2006/relationships/hyperlink" Target="https://max.ru/id720206359451_bot" TargetMode="External" Id="R439e8fde709f4fec" /><Relationship Type="http://schemas.openxmlformats.org/officeDocument/2006/relationships/hyperlink" Target="mailto:mail@monkeylead.ru" TargetMode="External" Id="R9dd9befdf63146e2" /><Relationship Type="http://schemas.openxmlformats.org/officeDocument/2006/relationships/hyperlink" Target="tel:+74993253865" TargetMode="External" Id="R51be2f05594b4b05" /><Relationship Type="http://schemas.openxmlformats.org/officeDocument/2006/relationships/notesSlide" Target="/ppt/notesSlides/notesSlide12.xml" Id="R9ff3ddd1ff9540b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1">
            <a:extLst xmlns:a="http://schemas.openxmlformats.org/drawingml/2006/main">
              <a:ext uri="{FF2B5EF4-FFF2-40B4-BE49-F238E27FC236}">
                <a16:creationId xmlns:a16="http://schemas.microsoft.com/office/drawing/2014/main" id="{F2B4508D-A3D3-48BF-9DB0-496DBBB6F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528ABE9C-6993-4F9E-AB29-7915381C6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D0E242D2-3AED-4841-84EF-D8D4095AB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CCF63A7-28E5-4ADD-9E95-4E4A36930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335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Внедрение и доработка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E06D3014-EBAF-4925-939E-D9AD67000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171700"/>
            <a:ext cx="11115675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870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870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Битрикс24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77CBC00A-EA8B-4EB5-8EC2-1F725D458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57650"/>
            <a:ext cx="1101090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25" b="0">
                <a:solidFill>
                  <a:srgbClr val="0B0D0B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0B0D0B"/>
                </a:solidFill>
                <a:latin typeface="Georgia"/>
                <a:ea typeface="Georgia"/>
                <a:cs typeface="Georgia"/>
              </a:rPr>
              <a:t>У каждой сделки — следующий шаг.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925" b="0">
                <a:solidFill>
                  <a:srgbClr val="0B0D0B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0B0D0B"/>
                </a:solidFill>
                <a:latin typeface="Georgia"/>
                <a:ea typeface="Georgia"/>
                <a:cs typeface="Georgia"/>
              </a:rPr>
              <a:t>У команды — понятный порядок работы.</a:t>
            </a:r>
          </a:p>
        </p:txBody>
      </p:sp>
      <p:sp>
        <p:nvSpPr>
          <p:cNvPr id="7" name="rule-6">
            <a:extLst xmlns:a="http://schemas.openxmlformats.org/drawingml/2006/main">
              <a:ext uri="{FF2B5EF4-FFF2-40B4-BE49-F238E27FC236}">
                <a16:creationId xmlns:a16="http://schemas.microsoft.com/office/drawing/2014/main" id="{BC53F4D4-81FE-483E-B134-8C0A5542F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81025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82C8F569-648D-467E-BF5C-2C95F967A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96000"/>
            <a:ext cx="110490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С нуля или на действующем портале. От одного участка до интеграции систем.</a:t>
            </a:r>
          </a:p>
        </p:txBody>
      </p:sp>
    </p:spTree>
    <p:extLst>
      <p:ext uri="{BB962C8B-B14F-4D97-AF65-F5344CB8AC3E}">
        <p14:creationId xmlns:p14="http://schemas.microsoft.com/office/powerpoint/2010/main" val="16744983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8">
            <a:extLst xmlns:a="http://schemas.openxmlformats.org/drawingml/2006/main">
              <a:ext uri="{FF2B5EF4-FFF2-40B4-BE49-F238E27FC236}">
                <a16:creationId xmlns:a16="http://schemas.microsoft.com/office/drawing/2014/main" id="{DABD2FAC-2D1D-4EC1-A021-69FE53A5F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9">
            <a:extLst xmlns:a="http://schemas.openxmlformats.org/drawingml/2006/main">
              <a:ext uri="{FF2B5EF4-FFF2-40B4-BE49-F238E27FC236}">
                <a16:creationId xmlns:a16="http://schemas.microsoft.com/office/drawing/2014/main" id="{E665066A-BAEB-4D44-8EF7-B31E08915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10">
            <a:extLst xmlns:a="http://schemas.openxmlformats.org/drawingml/2006/main">
              <a:ext uri="{FF2B5EF4-FFF2-40B4-BE49-F238E27FC236}">
                <a16:creationId xmlns:a16="http://schemas.microsoft.com/office/drawing/2014/main" id="{7657FBE0-61EA-4FB9-8251-B55C66339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-11">
            <a:extLst xmlns:a="http://schemas.openxmlformats.org/drawingml/2006/main">
              <a:ext uri="{FF2B5EF4-FFF2-40B4-BE49-F238E27FC236}">
                <a16:creationId xmlns:a16="http://schemas.microsoft.com/office/drawing/2014/main" id="{8454B11D-2F8A-41AE-9D50-EB28F87A7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81075"/>
            <a:ext cx="1104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EUROREPAR / ФЕДЕРАЛЬНАЯ СЕТЬ АВТОСЕРВИСОВ</a:t>
            </a:r>
          </a:p>
        </p:txBody>
      </p:sp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E7E0DC6-E7B0-4CFD-8849-EB1317CF2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85900"/>
            <a:ext cx="1104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Битрикс24 связал работу сети</a:t>
            </a:r>
          </a:p>
        </p:txBody>
      </p:sp>
      <p:sp>
        <p:nvSpPr>
          <p:cNvPr id="6" name="text-12">
            <a:extLst xmlns:a="http://schemas.openxmlformats.org/drawingml/2006/main">
              <a:ext uri="{FF2B5EF4-FFF2-40B4-BE49-F238E27FC236}">
                <a16:creationId xmlns:a16="http://schemas.microsoft.com/office/drawing/2014/main" id="{CDD2D361-6DCD-4B2E-A08E-324BBB374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19425"/>
            <a:ext cx="285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Сайт</a:t>
            </a:r>
          </a:p>
        </p:txBody>
      </p:sp>
      <p:sp>
        <p:nvSpPr>
          <p:cNvPr id="7" name="text-13">
            <a:extLst xmlns:a="http://schemas.openxmlformats.org/drawingml/2006/main">
              <a:ext uri="{FF2B5EF4-FFF2-40B4-BE49-F238E27FC236}">
                <a16:creationId xmlns:a16="http://schemas.microsoft.com/office/drawing/2014/main" id="{A4B0BB9E-0335-413C-A914-92CA4A4E9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24275"/>
            <a:ext cx="2857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Колл-центр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и телефония</a:t>
            </a:r>
          </a:p>
        </p:txBody>
      </p:sp>
      <p:sp>
        <p:nvSpPr>
          <p:cNvPr id="8" name="text-14">
            <a:extLst xmlns:a="http://schemas.openxmlformats.org/drawingml/2006/main">
              <a:ext uri="{FF2B5EF4-FFF2-40B4-BE49-F238E27FC236}">
                <a16:creationId xmlns:a16="http://schemas.microsoft.com/office/drawing/2014/main" id="{42E7D674-41F7-497A-9375-E8072E0EC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381375"/>
            <a:ext cx="7905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0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7357FF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9" name="text-15">
            <a:extLst xmlns:a="http://schemas.openxmlformats.org/drawingml/2006/main">
              <a:ext uri="{FF2B5EF4-FFF2-40B4-BE49-F238E27FC236}">
                <a16:creationId xmlns:a16="http://schemas.microsoft.com/office/drawing/2014/main" id="{C95773B5-1F5E-41A7-AD2B-252549CFE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190875"/>
            <a:ext cx="34385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5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Битрикс24</a:t>
            </a:r>
          </a:p>
        </p:txBody>
      </p:sp>
      <p:sp>
        <p:nvSpPr>
          <p:cNvPr id="10" name="text-16">
            <a:extLst xmlns:a="http://schemas.openxmlformats.org/drawingml/2006/main">
              <a:ext uri="{FF2B5EF4-FFF2-40B4-BE49-F238E27FC236}">
                <a16:creationId xmlns:a16="http://schemas.microsoft.com/office/drawing/2014/main" id="{9E0535EF-E976-4316-9EE2-978AEEC09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057650"/>
            <a:ext cx="3524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Распределение заявок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по станциям обслуживания</a:t>
            </a:r>
          </a:p>
        </p:txBody>
      </p:sp>
      <p:sp>
        <p:nvSpPr>
          <p:cNvPr id="11" name="text-17">
            <a:extLst xmlns:a="http://schemas.openxmlformats.org/drawingml/2006/main">
              <a:ext uri="{FF2B5EF4-FFF2-40B4-BE49-F238E27FC236}">
                <a16:creationId xmlns:a16="http://schemas.microsoft.com/office/drawing/2014/main" id="{73105B4F-C66C-41D4-9EF7-BAE2842EE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3381375"/>
            <a:ext cx="733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0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7357FF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2" name="text-18">
            <a:extLst xmlns:a="http://schemas.openxmlformats.org/drawingml/2006/main">
              <a:ext uri="{FF2B5EF4-FFF2-40B4-BE49-F238E27FC236}">
                <a16:creationId xmlns:a16="http://schemas.microsoft.com/office/drawing/2014/main" id="{8B42C606-317D-4AD4-B573-B0925B33A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000375"/>
            <a:ext cx="27051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Личный кабинет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партнёров</a:t>
            </a:r>
          </a:p>
        </p:txBody>
      </p:sp>
      <p:sp>
        <p:nvSpPr>
          <p:cNvPr id="13" name="text-19">
            <a:extLst xmlns:a="http://schemas.openxmlformats.org/drawingml/2006/main">
              <a:ext uri="{FF2B5EF4-FFF2-40B4-BE49-F238E27FC236}">
                <a16:creationId xmlns:a16="http://schemas.microsoft.com/office/drawing/2014/main" id="{42A9D97E-C28F-4940-8E01-3F7E9BDEF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4162425"/>
            <a:ext cx="27051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СТО</a:t>
            </a:r>
          </a:p>
        </p:txBody>
      </p:sp>
      <p:sp>
        <p:nvSpPr>
          <p:cNvPr id="14" name="rule-20">
            <a:extLst xmlns:a="http://schemas.openxmlformats.org/drawingml/2006/main">
              <a:ext uri="{FF2B5EF4-FFF2-40B4-BE49-F238E27FC236}">
                <a16:creationId xmlns:a16="http://schemas.microsoft.com/office/drawing/2014/main" id="{34C74EF0-9F37-445D-8882-F22B25F77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578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57FF"/>
          </a:solidFill>
          <a:ln xmlns:a="http://schemas.openxmlformats.org/drawingml/2006/main" w="0">
            <a:noFill/>
          </a:ln>
        </p:spPr>
      </p:sp>
      <p:sp>
        <p:nvSpPr>
          <p:cNvPr id="15" name="text-21">
            <a:extLst xmlns:a="http://schemas.openxmlformats.org/drawingml/2006/main">
              <a:ext uri="{FF2B5EF4-FFF2-40B4-BE49-F238E27FC236}">
                <a16:creationId xmlns:a16="http://schemas.microsoft.com/office/drawing/2014/main" id="{E8136F10-4D48-4FFF-807C-AF5B1D98D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768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Обратная связь: подтверждение заезда возвращается в Битрикс24.</a:t>
            </a:r>
          </a:p>
        </p:txBody>
      </p:sp>
      <p:sp>
        <p:nvSpPr>
          <p:cNvPr id="16" name="text-22">
            <a:extLst xmlns:a="http://schemas.openxmlformats.org/drawingml/2006/main">
              <a:ext uri="{FF2B5EF4-FFF2-40B4-BE49-F238E27FC236}">
                <a16:creationId xmlns:a16="http://schemas.microsoft.com/office/drawing/2014/main" id="{B68298C1-9E6E-4B8D-9894-F3E700B0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4f9bc53c35b64f86"/>
              </a:rPr>
              <a:t>Схема выполненной интеграции. Состав подтверждён командой MonkeyLead. Кейс EUROREPAR.</a:t>
            </a:r>
          </a:p>
        </p:txBody>
      </p:sp>
    </p:spTree>
    <p:extLst>
      <p:ext uri="{BB962C8B-B14F-4D97-AF65-F5344CB8AC3E}">
        <p14:creationId xmlns:p14="http://schemas.microsoft.com/office/powerpoint/2010/main" val="176024017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23">
            <a:extLst xmlns:a="http://schemas.openxmlformats.org/drawingml/2006/main">
              <a:ext uri="{FF2B5EF4-FFF2-40B4-BE49-F238E27FC236}">
                <a16:creationId xmlns:a16="http://schemas.microsoft.com/office/drawing/2014/main" id="{A6D4EA27-FC00-4D87-9A47-FB15486C1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24">
            <a:extLst xmlns:a="http://schemas.openxmlformats.org/drawingml/2006/main">
              <a:ext uri="{FF2B5EF4-FFF2-40B4-BE49-F238E27FC236}">
                <a16:creationId xmlns:a16="http://schemas.microsoft.com/office/drawing/2014/main" id="{A42432F3-7F0A-46E6-ACFF-C5DDDBF24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25">
            <a:extLst xmlns:a="http://schemas.openxmlformats.org/drawingml/2006/main">
              <a:ext uri="{FF2B5EF4-FFF2-40B4-BE49-F238E27FC236}">
                <a16:creationId xmlns:a16="http://schemas.microsoft.com/office/drawing/2014/main" id="{E15A7C13-61B5-4386-BA0B-6CD807645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-26">
            <a:extLst xmlns:a="http://schemas.openxmlformats.org/drawingml/2006/main">
              <a:ext uri="{FF2B5EF4-FFF2-40B4-BE49-F238E27FC236}">
                <a16:creationId xmlns:a16="http://schemas.microsoft.com/office/drawing/2014/main" id="{166687FD-376E-4551-A0E4-CE4E129C3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81075"/>
            <a:ext cx="1104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EUROREPAR / РЕЗУЛЬТАТ ВСЕГО ПРОЕКТА</a:t>
            </a:r>
          </a:p>
        </p:txBody>
      </p:sp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B603133-2E5D-400E-B43E-53BB0C7DC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05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От заявки — к реальному заезду</a:t>
            </a:r>
          </a:p>
        </p:txBody>
      </p:sp>
      <p:sp>
        <p:nvSpPr>
          <p:cNvPr id="6" name="text-27">
            <a:extLst xmlns:a="http://schemas.openxmlformats.org/drawingml/2006/main">
              <a:ext uri="{FF2B5EF4-FFF2-40B4-BE49-F238E27FC236}">
                <a16:creationId xmlns:a16="http://schemas.microsoft.com/office/drawing/2014/main" id="{E3755F52-B9B9-4BBD-84B7-D8FE910D5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28900"/>
            <a:ext cx="110490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42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742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≈1% → ≈10%</a:t>
            </a:r>
          </a:p>
        </p:txBody>
      </p:sp>
      <p:sp>
        <p:nvSpPr>
          <p:cNvPr id="7" name="text-28">
            <a:extLst xmlns:a="http://schemas.openxmlformats.org/drawingml/2006/main">
              <a:ext uri="{FF2B5EF4-FFF2-40B4-BE49-F238E27FC236}">
                <a16:creationId xmlns:a16="http://schemas.microsoft.com/office/drawing/2014/main" id="{EEEB7A9B-B939-4375-9AA9-4387AC8BB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990975"/>
            <a:ext cx="109537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конверсия заявки в заезд</a:t>
            </a:r>
          </a:p>
        </p:txBody>
      </p:sp>
      <p:sp>
        <p:nvSpPr>
          <p:cNvPr id="8" name="rule-29">
            <a:extLst xmlns:a="http://schemas.openxmlformats.org/drawingml/2006/main">
              <a:ext uri="{FF2B5EF4-FFF2-40B4-BE49-F238E27FC236}">
                <a16:creationId xmlns:a16="http://schemas.microsoft.com/office/drawing/2014/main" id="{39D738C5-5D31-432B-A7BB-9333044E0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720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9" name="text-30">
            <a:extLst xmlns:a="http://schemas.openxmlformats.org/drawingml/2006/main">
              <a:ext uri="{FF2B5EF4-FFF2-40B4-BE49-F238E27FC236}">
                <a16:creationId xmlns:a16="http://schemas.microsoft.com/office/drawing/2014/main" id="{097DAEEE-A63A-45C1-9B19-E8AFEED5C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10150"/>
            <a:ext cx="50006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45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10 000+</a:t>
            </a:r>
          </a:p>
        </p:txBody>
      </p:sp>
      <p:sp>
        <p:nvSpPr>
          <p:cNvPr id="10" name="text-31">
            <a:extLst xmlns:a="http://schemas.openxmlformats.org/drawingml/2006/main">
              <a:ext uri="{FF2B5EF4-FFF2-40B4-BE49-F238E27FC236}">
                <a16:creationId xmlns:a16="http://schemas.microsoft.com/office/drawing/2014/main" id="{EBA682A3-D5A6-4E62-B4E7-A71588D5E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86425"/>
            <a:ext cx="5010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заявок ежемесячно</a:t>
            </a:r>
          </a:p>
        </p:txBody>
      </p:sp>
      <p:sp>
        <p:nvSpPr>
          <p:cNvPr id="11" name="text-32">
            <a:extLst xmlns:a="http://schemas.openxmlformats.org/drawingml/2006/main">
              <a:ext uri="{FF2B5EF4-FFF2-40B4-BE49-F238E27FC236}">
                <a16:creationId xmlns:a16="http://schemas.microsoft.com/office/drawing/2014/main" id="{86B53AB2-A882-4F73-B86C-84F0A73C5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5010150"/>
            <a:ext cx="50387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45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1 000+</a:t>
            </a:r>
          </a:p>
        </p:txBody>
      </p:sp>
      <p:sp>
        <p:nvSpPr>
          <p:cNvPr id="12" name="text-33">
            <a:extLst xmlns:a="http://schemas.openxmlformats.org/drawingml/2006/main">
              <a:ext uri="{FF2B5EF4-FFF2-40B4-BE49-F238E27FC236}">
                <a16:creationId xmlns:a16="http://schemas.microsoft.com/office/drawing/2014/main" id="{905879E0-5AFA-43F3-AE35-2A1640357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5686425"/>
            <a:ext cx="50387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реальных заездов ежемесячно</a:t>
            </a:r>
          </a:p>
        </p:txBody>
      </p:sp>
      <p:sp>
        <p:nvSpPr>
          <p:cNvPr id="13" name="text-34">
            <a:extLst xmlns:a="http://schemas.openxmlformats.org/drawingml/2006/main">
              <a:ext uri="{FF2B5EF4-FFF2-40B4-BE49-F238E27FC236}">
                <a16:creationId xmlns:a16="http://schemas.microsoft.com/office/drawing/2014/main" id="{01261678-FE89-43E0-8973-A58089964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EB4"/>
                </a:solidFill>
                <a:latin typeface="Arial"/>
                <a:ea typeface="Arial"/>
                <a:cs typeface="Arial"/>
                <a:hlinkClick xmlns:r="http://schemas.openxmlformats.org/officeDocument/2006/relationships" r:id="R2a5840283bef45e7"/>
              </a:rPr>
              <a:t>Результат рекламы, обработки и digital-сервисов вместе, не только CRM. Период в кейсе не указан.</a:t>
            </a:r>
          </a:p>
        </p:txBody>
      </p:sp>
    </p:spTree>
    <p:extLst>
      <p:ext uri="{BB962C8B-B14F-4D97-AF65-F5344CB8AC3E}">
        <p14:creationId xmlns:p14="http://schemas.microsoft.com/office/powerpoint/2010/main" val="4388918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text-35">
            <a:extLst xmlns:a="http://schemas.openxmlformats.org/drawingml/2006/main">
              <a:ext uri="{FF2B5EF4-FFF2-40B4-BE49-F238E27FC236}">
                <a16:creationId xmlns:a16="http://schemas.microsoft.com/office/drawing/2014/main" id="{00EAD98A-D9E8-43A3-A67F-D3D73636C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36">
            <a:extLst xmlns:a="http://schemas.openxmlformats.org/drawingml/2006/main">
              <a:ext uri="{FF2B5EF4-FFF2-40B4-BE49-F238E27FC236}">
                <a16:creationId xmlns:a16="http://schemas.microsoft.com/office/drawing/2014/main" id="{4F84E18C-1DA3-4CAE-BF6B-D8AB3298E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37">
            <a:extLst xmlns:a="http://schemas.openxmlformats.org/drawingml/2006/main">
              <a:ext uri="{FF2B5EF4-FFF2-40B4-BE49-F238E27FC236}">
                <a16:creationId xmlns:a16="http://schemas.microsoft.com/office/drawing/2014/main" id="{AB804F99-381E-4C32-BCE6-911302024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FC8E457-B213-44CA-82BC-F89FAD71A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Одна сделка. Четыре точки контроля</a:t>
            </a:r>
          </a:p>
        </p:txBody>
      </p:sp>
      <p:sp>
        <p:nvSpPr>
          <p:cNvPr id="5" name="text-38">
            <a:extLst xmlns:a="http://schemas.openxmlformats.org/drawingml/2006/main">
              <a:ext uri="{FF2B5EF4-FFF2-40B4-BE49-F238E27FC236}">
                <a16:creationId xmlns:a16="http://schemas.microsoft.com/office/drawing/2014/main" id="{383395A4-7B71-42F5-B932-921370800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95575"/>
            <a:ext cx="26193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Обращение</a:t>
            </a:r>
          </a:p>
        </p:txBody>
      </p:sp>
      <p:sp>
        <p:nvSpPr>
          <p:cNvPr id="6" name="text-39">
            <a:extLst xmlns:a="http://schemas.openxmlformats.org/drawingml/2006/main">
              <a:ext uri="{FF2B5EF4-FFF2-40B4-BE49-F238E27FC236}">
                <a16:creationId xmlns:a16="http://schemas.microsoft.com/office/drawing/2014/main" id="{9C19B3B1-C11C-4D39-8D0E-BCF5D189D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76625"/>
            <a:ext cx="26193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Назначить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ответственного.</a:t>
            </a:r>
          </a:p>
        </p:txBody>
      </p:sp>
      <p:sp>
        <p:nvSpPr>
          <p:cNvPr id="7" name="text-40">
            <a:extLst xmlns:a="http://schemas.openxmlformats.org/drawingml/2006/main">
              <a:ext uri="{FF2B5EF4-FFF2-40B4-BE49-F238E27FC236}">
                <a16:creationId xmlns:a16="http://schemas.microsoft.com/office/drawing/2014/main" id="{FF695438-C054-473C-990B-73DFBF506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91075"/>
            <a:ext cx="261937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Кто ответит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и когда?</a:t>
            </a:r>
          </a:p>
        </p:txBody>
      </p:sp>
      <p:sp>
        <p:nvSpPr>
          <p:cNvPr id="8" name="text-41">
            <a:extLst xmlns:a="http://schemas.openxmlformats.org/drawingml/2006/main">
              <a:ext uri="{FF2B5EF4-FFF2-40B4-BE49-F238E27FC236}">
                <a16:creationId xmlns:a16="http://schemas.microsoft.com/office/drawing/2014/main" id="{90013401-FE7D-41D1-8D89-F630FC68D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2695575"/>
            <a:ext cx="26193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Разговор</a:t>
            </a:r>
          </a:p>
        </p:txBody>
      </p:sp>
      <p:sp>
        <p:nvSpPr>
          <p:cNvPr id="9" name="text-42">
            <a:extLst xmlns:a="http://schemas.openxmlformats.org/drawingml/2006/main">
              <a:ext uri="{FF2B5EF4-FFF2-40B4-BE49-F238E27FC236}">
                <a16:creationId xmlns:a16="http://schemas.microsoft.com/office/drawing/2014/main" id="{4362F749-B01F-4D7C-A8D6-FEB3BF77C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3476625"/>
            <a:ext cx="26193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Зафиксировать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задачу клиента.</a:t>
            </a:r>
          </a:p>
        </p:txBody>
      </p:sp>
      <p:sp>
        <p:nvSpPr>
          <p:cNvPr id="10" name="text-43">
            <a:extLst xmlns:a="http://schemas.openxmlformats.org/drawingml/2006/main">
              <a:ext uri="{FF2B5EF4-FFF2-40B4-BE49-F238E27FC236}">
                <a16:creationId xmlns:a16="http://schemas.microsoft.com/office/drawing/2014/main" id="{F3C569BC-EA09-4068-93C6-5011133BA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4791075"/>
            <a:ext cx="261937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Что нужно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покупателю?</a:t>
            </a:r>
          </a:p>
        </p:txBody>
      </p:sp>
      <p:sp>
        <p:nvSpPr>
          <p:cNvPr id="11" name="text-44">
            <a:extLst xmlns:a="http://schemas.openxmlformats.org/drawingml/2006/main">
              <a:ext uri="{FF2B5EF4-FFF2-40B4-BE49-F238E27FC236}">
                <a16:creationId xmlns:a16="http://schemas.microsoft.com/office/drawing/2014/main" id="{554E1032-2989-4C64-9536-ED3F00539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95575"/>
            <a:ext cx="26193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Предложение</a:t>
            </a:r>
          </a:p>
        </p:txBody>
      </p:sp>
      <p:sp>
        <p:nvSpPr>
          <p:cNvPr id="12" name="text-45">
            <a:extLst xmlns:a="http://schemas.openxmlformats.org/drawingml/2006/main">
              <a:ext uri="{FF2B5EF4-FFF2-40B4-BE49-F238E27FC236}">
                <a16:creationId xmlns:a16="http://schemas.microsoft.com/office/drawing/2014/main" id="{4E7A8339-C3E2-4F2A-A9EE-2C0300401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476625"/>
            <a:ext cx="26193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Согласовать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следующий контакт.</a:t>
            </a:r>
          </a:p>
        </p:txBody>
      </p:sp>
      <p:sp>
        <p:nvSpPr>
          <p:cNvPr id="13" name="text-46">
            <a:extLst xmlns:a="http://schemas.openxmlformats.org/drawingml/2006/main">
              <a:ext uri="{FF2B5EF4-FFF2-40B4-BE49-F238E27FC236}">
                <a16:creationId xmlns:a16="http://schemas.microsoft.com/office/drawing/2014/main" id="{DA17B903-3739-4E71-9A77-31F6A3DE2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791075"/>
            <a:ext cx="261937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Какой шаг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и к какому сроку?</a:t>
            </a:r>
          </a:p>
        </p:txBody>
      </p:sp>
      <p:sp>
        <p:nvSpPr>
          <p:cNvPr id="14" name="text-47">
            <a:extLst xmlns:a="http://schemas.openxmlformats.org/drawingml/2006/main">
              <a:ext uri="{FF2B5EF4-FFF2-40B4-BE49-F238E27FC236}">
                <a16:creationId xmlns:a16="http://schemas.microsoft.com/office/drawing/2014/main" id="{6E8DFECD-2B78-4946-8A83-FD013E7FD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2695575"/>
            <a:ext cx="23907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Решение</a:t>
            </a:r>
          </a:p>
        </p:txBody>
      </p:sp>
      <p:sp>
        <p:nvSpPr>
          <p:cNvPr id="15" name="text-48">
            <a:extLst xmlns:a="http://schemas.openxmlformats.org/drawingml/2006/main">
              <a:ext uri="{FF2B5EF4-FFF2-40B4-BE49-F238E27FC236}">
                <a16:creationId xmlns:a16="http://schemas.microsoft.com/office/drawing/2014/main" id="{D685A518-63B8-445C-923B-A48FF3ED6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3476625"/>
            <a:ext cx="23907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Записать итог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и причину отказа.</a:t>
            </a:r>
          </a:p>
        </p:txBody>
      </p:sp>
      <p:sp>
        <p:nvSpPr>
          <p:cNvPr id="16" name="text-49">
            <a:extLst xmlns:a="http://schemas.openxmlformats.org/drawingml/2006/main">
              <a:ext uri="{FF2B5EF4-FFF2-40B4-BE49-F238E27FC236}">
                <a16:creationId xmlns:a16="http://schemas.microsoft.com/office/drawing/2014/main" id="{8FCCCF90-8DF9-4148-98C4-004C4221D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4791075"/>
            <a:ext cx="239077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Продажа, отказ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или новая задача?</a:t>
            </a:r>
          </a:p>
        </p:txBody>
      </p:sp>
      <p:sp>
        <p:nvSpPr>
          <p:cNvPr id="17" name="rule-50">
            <a:extLst xmlns:a="http://schemas.openxmlformats.org/drawingml/2006/main">
              <a:ext uri="{FF2B5EF4-FFF2-40B4-BE49-F238E27FC236}">
                <a16:creationId xmlns:a16="http://schemas.microsoft.com/office/drawing/2014/main" id="{1FC0907B-35F9-4A7F-91B5-F0C42C3BA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5295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8" name="text-51">
            <a:extLst xmlns:a="http://schemas.openxmlformats.org/drawingml/2006/main">
              <a:ext uri="{FF2B5EF4-FFF2-40B4-BE49-F238E27FC236}">
                <a16:creationId xmlns:a16="http://schemas.microsoft.com/office/drawing/2014/main" id="{66170D68-F54C-4554-AC51-539435BB7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09800"/>
            <a:ext cx="11049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5E665E"/>
                </a:solidFill>
                <a:latin typeface="Arial"/>
                <a:ea typeface="Arial"/>
                <a:cs typeface="Arial"/>
              </a:rPr>
              <a:t>МЕНЕДЖЕР ВЕДЁТ СДЕЛКУ</a:t>
            </a:r>
          </a:p>
        </p:txBody>
      </p:sp>
      <p:sp>
        <p:nvSpPr>
          <p:cNvPr id="19" name="text-52">
            <a:extLst xmlns:a="http://schemas.openxmlformats.org/drawingml/2006/main">
              <a:ext uri="{FF2B5EF4-FFF2-40B4-BE49-F238E27FC236}">
                <a16:creationId xmlns:a16="http://schemas.microsoft.com/office/drawing/2014/main" id="{52C4F1EB-752E-462F-A2CC-C2883E225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84835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РУКОВОДИТЕЛЬ ВИДИТ ПРОБЕЛЫ</a:t>
            </a:r>
          </a:p>
        </p:txBody>
      </p:sp>
      <p:sp>
        <p:nvSpPr>
          <p:cNvPr id="20" name="text-53">
            <a:extLst xmlns:a="http://schemas.openxmlformats.org/drawingml/2006/main">
              <a:ext uri="{FF2B5EF4-FFF2-40B4-BE49-F238E27FC236}">
                <a16:creationId xmlns:a16="http://schemas.microsoft.com/office/drawing/2014/main" id="{13A60E9E-5EAF-4888-A7E6-82A12CA11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cf7ffc50c9264164"/>
              </a:rPr>
              <a:t>Пример схемы будущей работы. Стадии, действия и сроки адаптируем к вашему процессу.</a:t>
            </a:r>
          </a:p>
        </p:txBody>
      </p:sp>
    </p:spTree>
    <p:extLst>
      <p:ext uri="{BB962C8B-B14F-4D97-AF65-F5344CB8AC3E}">
        <p14:creationId xmlns:p14="http://schemas.microsoft.com/office/powerpoint/2010/main" val="188358554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54">
            <a:extLst xmlns:a="http://schemas.openxmlformats.org/drawingml/2006/main">
              <a:ext uri="{FF2B5EF4-FFF2-40B4-BE49-F238E27FC236}">
                <a16:creationId xmlns:a16="http://schemas.microsoft.com/office/drawing/2014/main" id="{66B0760C-665C-4B81-871C-18FF61498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55">
            <a:extLst xmlns:a="http://schemas.openxmlformats.org/drawingml/2006/main">
              <a:ext uri="{FF2B5EF4-FFF2-40B4-BE49-F238E27FC236}">
                <a16:creationId xmlns:a16="http://schemas.microsoft.com/office/drawing/2014/main" id="{0C8DEC88-1662-4E3A-971F-FD6F0EDDE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56">
            <a:extLst xmlns:a="http://schemas.openxmlformats.org/drawingml/2006/main">
              <a:ext uri="{FF2B5EF4-FFF2-40B4-BE49-F238E27FC236}">
                <a16:creationId xmlns:a16="http://schemas.microsoft.com/office/drawing/2014/main" id="{90C0ED1E-C1D3-484C-8657-6B6BB4A24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CDDDB90-E1AB-4D58-B2AE-C98666A9A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5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Новый Битрикс24 или доработка текущего?</a:t>
            </a:r>
          </a:p>
        </p:txBody>
      </p:sp>
      <p:sp>
        <p:nvSpPr>
          <p:cNvPr id="5" name="text-57">
            <a:extLst xmlns:a="http://schemas.openxmlformats.org/drawingml/2006/main">
              <a:ext uri="{FF2B5EF4-FFF2-40B4-BE49-F238E27FC236}">
                <a16:creationId xmlns:a16="http://schemas.microsoft.com/office/drawing/2014/main" id="{AAEA2DF6-77F9-4B10-A2B2-61EDFA534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28900"/>
            <a:ext cx="51625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CRM ещё нет</a:t>
            </a:r>
          </a:p>
        </p:txBody>
      </p:sp>
      <p:sp>
        <p:nvSpPr>
          <p:cNvPr id="6" name="text-58">
            <a:extLst xmlns:a="http://schemas.openxmlformats.org/drawingml/2006/main">
              <a:ext uri="{FF2B5EF4-FFF2-40B4-BE49-F238E27FC236}">
                <a16:creationId xmlns:a16="http://schemas.microsoft.com/office/drawing/2014/main" id="{59F6CEAE-7F8A-4C0B-A129-DCAD76403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86150"/>
            <a:ext cx="5257800" cy="1628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Разбираем путь обращения.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Собираем минимальную воронку.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Подключаем нужные каналы.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Переносим согласованные данные.</a:t>
            </a:r>
          </a:p>
        </p:txBody>
      </p:sp>
      <p:sp>
        <p:nvSpPr>
          <p:cNvPr id="7" name="text-59">
            <a:extLst xmlns:a="http://schemas.openxmlformats.org/drawingml/2006/main">
              <a:ext uri="{FF2B5EF4-FFF2-40B4-BE49-F238E27FC236}">
                <a16:creationId xmlns:a16="http://schemas.microsoft.com/office/drawing/2014/main" id="{42C38D97-36D0-437A-8486-721C1A4D1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53050"/>
            <a:ext cx="51625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Первый результат</a:t>
            </a:r>
          </a:p>
        </p:txBody>
      </p:sp>
      <p:sp>
        <p:nvSpPr>
          <p:cNvPr id="8" name="text-60">
            <a:extLst xmlns:a="http://schemas.openxmlformats.org/drawingml/2006/main">
              <a:ext uri="{FF2B5EF4-FFF2-40B4-BE49-F238E27FC236}">
                <a16:creationId xmlns:a16="http://schemas.microsoft.com/office/drawing/2014/main" id="{D04593E8-B2FE-4C3B-9876-7C7E43CB4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91200"/>
            <a:ext cx="5286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Один рабочий маршрут от заявки до итога.</a:t>
            </a:r>
          </a:p>
        </p:txBody>
      </p:sp>
      <p:sp>
        <p:nvSpPr>
          <p:cNvPr id="9" name="text-61">
            <a:extLst xmlns:a="http://schemas.openxmlformats.org/drawingml/2006/main">
              <a:ext uri="{FF2B5EF4-FFF2-40B4-BE49-F238E27FC236}">
                <a16:creationId xmlns:a16="http://schemas.microsoft.com/office/drawing/2014/main" id="{70FEC1D9-CF76-495B-A710-2841F205B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2628900"/>
            <a:ext cx="50768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CRM уже работает</a:t>
            </a:r>
          </a:p>
        </p:txBody>
      </p:sp>
      <p:sp>
        <p:nvSpPr>
          <p:cNvPr id="10" name="text-62">
            <a:extLst xmlns:a="http://schemas.openxmlformats.org/drawingml/2006/main">
              <a:ext uri="{FF2B5EF4-FFF2-40B4-BE49-F238E27FC236}">
                <a16:creationId xmlns:a16="http://schemas.microsoft.com/office/drawing/2014/main" id="{F8771849-5BA0-4C38-B976-A970B9BA4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3486150"/>
            <a:ext cx="5076825" cy="1628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Находим конкретный сбой.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Проверяем поля, права и роботов.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Исправляем выбранный участок.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Сохраняем работающие сценарии.</a:t>
            </a:r>
          </a:p>
        </p:txBody>
      </p:sp>
      <p:sp>
        <p:nvSpPr>
          <p:cNvPr id="11" name="text-63">
            <a:extLst xmlns:a="http://schemas.openxmlformats.org/drawingml/2006/main">
              <a:ext uri="{FF2B5EF4-FFF2-40B4-BE49-F238E27FC236}">
                <a16:creationId xmlns:a16="http://schemas.microsoft.com/office/drawing/2014/main" id="{B9830BE3-33F2-47D4-B519-EBF79E09D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5353050"/>
            <a:ext cx="507682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Первый результат</a:t>
            </a:r>
          </a:p>
        </p:txBody>
      </p:sp>
      <p:sp>
        <p:nvSpPr>
          <p:cNvPr id="12" name="text-64">
            <a:extLst xmlns:a="http://schemas.openxmlformats.org/drawingml/2006/main">
              <a:ext uri="{FF2B5EF4-FFF2-40B4-BE49-F238E27FC236}">
                <a16:creationId xmlns:a16="http://schemas.microsoft.com/office/drawing/2014/main" id="{41CC3ADC-7D55-4C4A-B5C1-E1482886A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5791200"/>
            <a:ext cx="50768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Исправленный процесс с проверкой изменений.</a:t>
            </a:r>
          </a:p>
        </p:txBody>
      </p:sp>
    </p:spTree>
    <p:extLst>
      <p:ext uri="{BB962C8B-B14F-4D97-AF65-F5344CB8AC3E}">
        <p14:creationId xmlns:p14="http://schemas.microsoft.com/office/powerpoint/2010/main" val="19883891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65">
            <a:extLst xmlns:a="http://schemas.openxmlformats.org/drawingml/2006/main">
              <a:ext uri="{FF2B5EF4-FFF2-40B4-BE49-F238E27FC236}">
                <a16:creationId xmlns:a16="http://schemas.microsoft.com/office/drawing/2014/main" id="{5EFF3017-864C-465E-9839-CE3D919A5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66">
            <a:extLst xmlns:a="http://schemas.openxmlformats.org/drawingml/2006/main">
              <a:ext uri="{FF2B5EF4-FFF2-40B4-BE49-F238E27FC236}">
                <a16:creationId xmlns:a16="http://schemas.microsoft.com/office/drawing/2014/main" id="{32DBE83E-AE0B-49D6-84F2-774195372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67">
            <a:extLst xmlns:a="http://schemas.openxmlformats.org/drawingml/2006/main">
              <a:ext uri="{FF2B5EF4-FFF2-40B4-BE49-F238E27FC236}">
                <a16:creationId xmlns:a16="http://schemas.microsoft.com/office/drawing/2014/main" id="{E22D66CC-1E35-4801-8872-D8D5E827A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BDDAB96-37D4-42D2-9F28-3673717A1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9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Что именно мы настраиваем</a:t>
            </a:r>
          </a:p>
        </p:txBody>
      </p:sp>
      <p:sp>
        <p:nvSpPr>
          <p:cNvPr id="5" name="text-68">
            <a:extLst xmlns:a="http://schemas.openxmlformats.org/drawingml/2006/main">
              <a:ext uri="{FF2B5EF4-FFF2-40B4-BE49-F238E27FC236}">
                <a16:creationId xmlns:a16="http://schemas.microsoft.com/office/drawing/2014/main" id="{E09095CE-41F2-4C89-9A59-D7F2F2D40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90800"/>
            <a:ext cx="38385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Продажи</a:t>
            </a:r>
          </a:p>
        </p:txBody>
      </p:sp>
      <p:sp>
        <p:nvSpPr>
          <p:cNvPr id="6" name="text-69">
            <a:extLst xmlns:a="http://schemas.openxmlformats.org/drawingml/2006/main">
              <a:ext uri="{FF2B5EF4-FFF2-40B4-BE49-F238E27FC236}">
                <a16:creationId xmlns:a16="http://schemas.microsoft.com/office/drawing/2014/main" id="{3D67F420-9428-458D-9590-8034BBD84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2590800"/>
            <a:ext cx="707707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Стадии, обязательные данные, ответственные.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Задачи, напоминания и правила перехода.</a:t>
            </a:r>
          </a:p>
        </p:txBody>
      </p:sp>
      <p:sp>
        <p:nvSpPr>
          <p:cNvPr id="7" name="rule-70">
            <a:extLst xmlns:a="http://schemas.openxmlformats.org/drawingml/2006/main">
              <a:ext uri="{FF2B5EF4-FFF2-40B4-BE49-F238E27FC236}">
                <a16:creationId xmlns:a16="http://schemas.microsoft.com/office/drawing/2014/main" id="{EF9A6326-DFE9-4A07-9FF5-2C9BD8DD7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5337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8" name="text-71">
            <a:extLst xmlns:a="http://schemas.openxmlformats.org/drawingml/2006/main">
              <a:ext uri="{FF2B5EF4-FFF2-40B4-BE49-F238E27FC236}">
                <a16:creationId xmlns:a16="http://schemas.microsoft.com/office/drawing/2014/main" id="{EB33790C-8E15-4035-8326-A7EBDE998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24275"/>
            <a:ext cx="38385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Коммуникации</a:t>
            </a:r>
          </a:p>
        </p:txBody>
      </p:sp>
      <p:sp>
        <p:nvSpPr>
          <p:cNvPr id="9" name="text-72">
            <a:extLst xmlns:a="http://schemas.openxmlformats.org/drawingml/2006/main">
              <a:ext uri="{FF2B5EF4-FFF2-40B4-BE49-F238E27FC236}">
                <a16:creationId xmlns:a16="http://schemas.microsoft.com/office/drawing/2014/main" id="{498BD760-883A-4DA5-A22E-C3EBC5D34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3724275"/>
            <a:ext cx="707707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Формы сайта, телефония, мессенджеры.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Передача обращений и журнал ошибок обмена.</a:t>
            </a:r>
          </a:p>
        </p:txBody>
      </p:sp>
      <p:sp>
        <p:nvSpPr>
          <p:cNvPr id="10" name="rule-73">
            <a:extLst xmlns:a="http://schemas.openxmlformats.org/drawingml/2006/main">
              <a:ext uri="{FF2B5EF4-FFF2-40B4-BE49-F238E27FC236}">
                <a16:creationId xmlns:a16="http://schemas.microsoft.com/office/drawing/2014/main" id="{13592030-B90F-4B23-AB01-4F721908C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6725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11" name="text-74">
            <a:extLst xmlns:a="http://schemas.openxmlformats.org/drawingml/2006/main">
              <a:ext uri="{FF2B5EF4-FFF2-40B4-BE49-F238E27FC236}">
                <a16:creationId xmlns:a16="http://schemas.microsoft.com/office/drawing/2014/main" id="{BDBA85A7-F9D7-4912-8AC8-800CDBAC4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57750"/>
            <a:ext cx="38385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Контроль</a:t>
            </a:r>
          </a:p>
        </p:txBody>
      </p:sp>
      <p:sp>
        <p:nvSpPr>
          <p:cNvPr id="12" name="text-75">
            <a:extLst xmlns:a="http://schemas.openxmlformats.org/drawingml/2006/main">
              <a:ext uri="{FF2B5EF4-FFF2-40B4-BE49-F238E27FC236}">
                <a16:creationId xmlns:a16="http://schemas.microsoft.com/office/drawing/2014/main" id="{F34F1D41-E353-414A-B816-4EFCD4D8E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4857750"/>
            <a:ext cx="707707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Роли и доступы. Дубли и качество базы.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Отчёты по срокам, действиям и зависшим сделкам.</a:t>
            </a:r>
          </a:p>
        </p:txBody>
      </p:sp>
      <p:sp>
        <p:nvSpPr>
          <p:cNvPr id="13" name="text-76">
            <a:extLst xmlns:a="http://schemas.openxmlformats.org/drawingml/2006/main">
              <a:ext uri="{FF2B5EF4-FFF2-40B4-BE49-F238E27FC236}">
                <a16:creationId xmlns:a16="http://schemas.microsoft.com/office/drawing/2014/main" id="{82A50296-0DD1-4126-8AAE-B4CC4D91C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EB4"/>
                </a:solidFill>
                <a:latin typeface="Arial"/>
                <a:ea typeface="Arial"/>
                <a:cs typeface="Arial"/>
                <a:hlinkClick xmlns:r="http://schemas.openxmlformats.org/officeDocument/2006/relationships" r:id="R87577eccaf064667"/>
              </a:rPr>
              <a:t>Состав выбираем под задачу. Доступность функций и интеграций проверяем до начала работ.</a:t>
            </a:r>
          </a:p>
        </p:txBody>
      </p:sp>
    </p:spTree>
    <p:extLst>
      <p:ext uri="{BB962C8B-B14F-4D97-AF65-F5344CB8AC3E}">
        <p14:creationId xmlns:p14="http://schemas.microsoft.com/office/powerpoint/2010/main" val="75589538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77">
            <a:extLst xmlns:a="http://schemas.openxmlformats.org/drawingml/2006/main">
              <a:ext uri="{FF2B5EF4-FFF2-40B4-BE49-F238E27FC236}">
                <a16:creationId xmlns:a16="http://schemas.microsoft.com/office/drawing/2014/main" id="{F925FC18-5845-41B1-8BA7-723FA24C8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78">
            <a:extLst xmlns:a="http://schemas.openxmlformats.org/drawingml/2006/main">
              <a:ext uri="{FF2B5EF4-FFF2-40B4-BE49-F238E27FC236}">
                <a16:creationId xmlns:a16="http://schemas.microsoft.com/office/drawing/2014/main" id="{30A159B9-DAD0-40F1-B30A-BF6E367C4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79">
            <a:extLst xmlns:a="http://schemas.openxmlformats.org/drawingml/2006/main">
              <a:ext uri="{FF2B5EF4-FFF2-40B4-BE49-F238E27FC236}">
                <a16:creationId xmlns:a16="http://schemas.microsoft.com/office/drawing/2014/main" id="{0A547C2D-8215-4357-AB51-2468FACD8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4281587-A155-47E0-B39F-6F90FD81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4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CRM должна выдержать обычный рабочий день</a:t>
            </a:r>
          </a:p>
        </p:txBody>
      </p:sp>
      <p:sp>
        <p:nvSpPr>
          <p:cNvPr id="5" name="text-80">
            <a:extLst xmlns:a="http://schemas.openxmlformats.org/drawingml/2006/main">
              <a:ext uri="{FF2B5EF4-FFF2-40B4-BE49-F238E27FC236}">
                <a16:creationId xmlns:a16="http://schemas.microsoft.com/office/drawing/2014/main" id="{7309F218-F3F9-48AA-A5B2-E43BA403C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66975"/>
            <a:ext cx="110490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850" b="0">
                <a:solidFill>
                  <a:srgbClr val="7357FF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7357FF"/>
                </a:solidFill>
                <a:latin typeface="Georgia"/>
                <a:ea typeface="Georgia"/>
                <a:cs typeface="Georgia"/>
              </a:rPr>
              <a:t>Не просто провести обучение.</a:t>
            </a:r>
          </a:p>
        </p:txBody>
      </p:sp>
      <p:sp>
        <p:nvSpPr>
          <p:cNvPr id="6" name="text-81">
            <a:extLst xmlns:a="http://schemas.openxmlformats.org/drawingml/2006/main">
              <a:ext uri="{FF2B5EF4-FFF2-40B4-BE49-F238E27FC236}">
                <a16:creationId xmlns:a16="http://schemas.microsoft.com/office/drawing/2014/main" id="{540C206A-A121-4323-845C-0F8D9B5DD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71825"/>
            <a:ext cx="11049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8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Дать менеджеру самому пройти сделку.</a:t>
            </a:r>
          </a:p>
        </p:txBody>
      </p:sp>
      <p:sp>
        <p:nvSpPr>
          <p:cNvPr id="7" name="text-82">
            <a:extLst xmlns:a="http://schemas.openxmlformats.org/drawingml/2006/main">
              <a:ext uri="{FF2B5EF4-FFF2-40B4-BE49-F238E27FC236}">
                <a16:creationId xmlns:a16="http://schemas.microsoft.com/office/drawing/2014/main" id="{EEDF4DEB-D224-4D17-BF28-38543C20C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91000"/>
            <a:ext cx="33813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Принять обращение</a:t>
            </a:r>
          </a:p>
        </p:txBody>
      </p:sp>
      <p:sp>
        <p:nvSpPr>
          <p:cNvPr id="8" name="text-83">
            <a:extLst xmlns:a="http://schemas.openxmlformats.org/drawingml/2006/main">
              <a:ext uri="{FF2B5EF4-FFF2-40B4-BE49-F238E27FC236}">
                <a16:creationId xmlns:a16="http://schemas.microsoft.com/office/drawing/2014/main" id="{0CCE6240-7573-407C-BC75-600596318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2425" y="4191000"/>
            <a:ext cx="74580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Найти клиента и историю, не создать лишний дубль.</a:t>
            </a:r>
          </a:p>
        </p:txBody>
      </p:sp>
      <p:sp>
        <p:nvSpPr>
          <p:cNvPr id="9" name="rule-84">
            <a:extLst xmlns:a="http://schemas.openxmlformats.org/drawingml/2006/main">
              <a:ext uri="{FF2B5EF4-FFF2-40B4-BE49-F238E27FC236}">
                <a16:creationId xmlns:a16="http://schemas.microsoft.com/office/drawing/2014/main" id="{EE8206CB-D63B-4122-88E4-1F199C0C6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863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0" name="text-85">
            <a:extLst xmlns:a="http://schemas.openxmlformats.org/drawingml/2006/main">
              <a:ext uri="{FF2B5EF4-FFF2-40B4-BE49-F238E27FC236}">
                <a16:creationId xmlns:a16="http://schemas.microsoft.com/office/drawing/2014/main" id="{A5A1CC5E-F624-4636-98BC-F94F7EABD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00600"/>
            <a:ext cx="33813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Продолжить разговор</a:t>
            </a:r>
          </a:p>
        </p:txBody>
      </p:sp>
      <p:sp>
        <p:nvSpPr>
          <p:cNvPr id="11" name="text-86">
            <a:extLst xmlns:a="http://schemas.openxmlformats.org/drawingml/2006/main">
              <a:ext uri="{FF2B5EF4-FFF2-40B4-BE49-F238E27FC236}">
                <a16:creationId xmlns:a16="http://schemas.microsoft.com/office/drawing/2014/main" id="{FECBBF2D-9A96-4ABC-88E3-27D7D7A86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2425" y="4800600"/>
            <a:ext cx="74580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Записать итог и назначить следующий шаг со сроком.</a:t>
            </a:r>
          </a:p>
        </p:txBody>
      </p:sp>
      <p:sp>
        <p:nvSpPr>
          <p:cNvPr id="12" name="rule-87">
            <a:extLst xmlns:a="http://schemas.openxmlformats.org/drawingml/2006/main">
              <a:ext uri="{FF2B5EF4-FFF2-40B4-BE49-F238E27FC236}">
                <a16:creationId xmlns:a16="http://schemas.microsoft.com/office/drawing/2014/main" id="{46B2E6D5-3F9C-450D-B446-60829D825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959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3" name="text-88">
            <a:extLst xmlns:a="http://schemas.openxmlformats.org/drawingml/2006/main">
              <a:ext uri="{FF2B5EF4-FFF2-40B4-BE49-F238E27FC236}">
                <a16:creationId xmlns:a16="http://schemas.microsoft.com/office/drawing/2014/main" id="{3B38B31F-27B4-4BA2-91BC-51B362DDC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10200"/>
            <a:ext cx="33813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Передать коллеге</a:t>
            </a:r>
          </a:p>
        </p:txBody>
      </p:sp>
      <p:sp>
        <p:nvSpPr>
          <p:cNvPr id="14" name="text-89">
            <a:extLst xmlns:a="http://schemas.openxmlformats.org/drawingml/2006/main">
              <a:ext uri="{FF2B5EF4-FFF2-40B4-BE49-F238E27FC236}">
                <a16:creationId xmlns:a16="http://schemas.microsoft.com/office/drawing/2014/main" id="{378C29FE-FFD9-432A-B2C2-F9247F643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2425" y="5410200"/>
            <a:ext cx="74580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Передать ответственность, сохранив контекст.</a:t>
            </a:r>
          </a:p>
        </p:txBody>
      </p:sp>
      <p:sp>
        <p:nvSpPr>
          <p:cNvPr id="15" name="text-90">
            <a:extLst xmlns:a="http://schemas.openxmlformats.org/drawingml/2006/main">
              <a:ext uri="{FF2B5EF4-FFF2-40B4-BE49-F238E27FC236}">
                <a16:creationId xmlns:a16="http://schemas.microsoft.com/office/drawing/2014/main" id="{3C0AB818-744F-4D81-941A-C4127AFE7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afe2cb2f105143f7"/>
              </a:rPr>
              <a:t>Предлагаемый тест освоения. По результатам пилота упрощаем карточки и уточняем инструкции.</a:t>
            </a:r>
          </a:p>
        </p:txBody>
      </p:sp>
    </p:spTree>
    <p:extLst>
      <p:ext uri="{BB962C8B-B14F-4D97-AF65-F5344CB8AC3E}">
        <p14:creationId xmlns:p14="http://schemas.microsoft.com/office/powerpoint/2010/main" val="152042240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91">
            <a:extLst xmlns:a="http://schemas.openxmlformats.org/drawingml/2006/main">
              <a:ext uri="{FF2B5EF4-FFF2-40B4-BE49-F238E27FC236}">
                <a16:creationId xmlns:a16="http://schemas.microsoft.com/office/drawing/2014/main" id="{4053884D-650A-4F1F-83C1-364EA93D1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92">
            <a:extLst xmlns:a="http://schemas.openxmlformats.org/drawingml/2006/main">
              <a:ext uri="{FF2B5EF4-FFF2-40B4-BE49-F238E27FC236}">
                <a16:creationId xmlns:a16="http://schemas.microsoft.com/office/drawing/2014/main" id="{D0EE6E94-87C8-474A-BBEE-CE9675384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93">
            <a:extLst xmlns:a="http://schemas.openxmlformats.org/drawingml/2006/main">
              <a:ext uri="{FF2B5EF4-FFF2-40B4-BE49-F238E27FC236}">
                <a16:creationId xmlns:a16="http://schemas.microsoft.com/office/drawing/2014/main" id="{709E2302-5782-4E09-9D68-8A775DD31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961559B-EAC4-4020-BD97-F8DFD08CB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База и текущая работа — под контролем</a:t>
            </a:r>
          </a:p>
        </p:txBody>
      </p:sp>
      <p:sp>
        <p:nvSpPr>
          <p:cNvPr id="5" name="text-94">
            <a:extLst xmlns:a="http://schemas.openxmlformats.org/drawingml/2006/main">
              <a:ext uri="{FF2B5EF4-FFF2-40B4-BE49-F238E27FC236}">
                <a16:creationId xmlns:a16="http://schemas.microsoft.com/office/drawing/2014/main" id="{69032D40-6D1F-4041-B4C5-0D591E264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95550"/>
            <a:ext cx="914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text-95">
            <a:extLst xmlns:a="http://schemas.openxmlformats.org/drawingml/2006/main">
              <a:ext uri="{FF2B5EF4-FFF2-40B4-BE49-F238E27FC236}">
                <a16:creationId xmlns:a16="http://schemas.microsoft.com/office/drawing/2014/main" id="{8AAACDC8-BD33-4C22-B28D-87C203C3B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9275" y="2495550"/>
            <a:ext cx="3914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До изменения</a:t>
            </a:r>
          </a:p>
        </p:txBody>
      </p:sp>
      <p:sp>
        <p:nvSpPr>
          <p:cNvPr id="7" name="text-96">
            <a:extLst xmlns:a="http://schemas.openxmlformats.org/drawingml/2006/main">
              <a:ext uri="{FF2B5EF4-FFF2-40B4-BE49-F238E27FC236}">
                <a16:creationId xmlns:a16="http://schemas.microsoft.com/office/drawing/2014/main" id="{9C5D1911-C394-4FAA-86D8-24FE59704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495550"/>
            <a:ext cx="54102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Фиксируем данные, связи и доступы.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Согласуем способ резервирования и восстановления.</a:t>
            </a:r>
          </a:p>
        </p:txBody>
      </p:sp>
      <p:sp>
        <p:nvSpPr>
          <p:cNvPr id="8" name="rule-97">
            <a:extLst xmlns:a="http://schemas.openxmlformats.org/drawingml/2006/main">
              <a:ext uri="{FF2B5EF4-FFF2-40B4-BE49-F238E27FC236}">
                <a16:creationId xmlns:a16="http://schemas.microsoft.com/office/drawing/2014/main" id="{F9365CCA-6950-4E5F-A742-78BFA6C1E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9275" y="3486150"/>
            <a:ext cx="98012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9" name="text-98">
            <a:extLst xmlns:a="http://schemas.openxmlformats.org/drawingml/2006/main">
              <a:ext uri="{FF2B5EF4-FFF2-40B4-BE49-F238E27FC236}">
                <a16:creationId xmlns:a16="http://schemas.microsoft.com/office/drawing/2014/main" id="{A8A1D959-0FE6-4F7A-B9DF-7226F59B5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67125"/>
            <a:ext cx="914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text-99">
            <a:extLst xmlns:a="http://schemas.openxmlformats.org/drawingml/2006/main">
              <a:ext uri="{FF2B5EF4-FFF2-40B4-BE49-F238E27FC236}">
                <a16:creationId xmlns:a16="http://schemas.microsoft.com/office/drawing/2014/main" id="{1009587A-DA93-4CFF-B77B-DB68AD0EF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9275" y="3667125"/>
            <a:ext cx="3914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На тестовом участке</a:t>
            </a:r>
          </a:p>
        </p:txBody>
      </p:sp>
      <p:sp>
        <p:nvSpPr>
          <p:cNvPr id="11" name="text-100">
            <a:extLst xmlns:a="http://schemas.openxmlformats.org/drawingml/2006/main">
              <a:ext uri="{FF2B5EF4-FFF2-40B4-BE49-F238E27FC236}">
                <a16:creationId xmlns:a16="http://schemas.microsoft.com/office/drawing/2014/main" id="{BDDFDC28-71DD-4392-BAE7-044FC511E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667125"/>
            <a:ext cx="54102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Пробуем перенос. Сверяем записи и историю.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Проверяем дубли, права и работающие сценарии.</a:t>
            </a:r>
          </a:p>
        </p:txBody>
      </p:sp>
      <p:sp>
        <p:nvSpPr>
          <p:cNvPr id="12" name="rule-101">
            <a:extLst xmlns:a="http://schemas.openxmlformats.org/drawingml/2006/main">
              <a:ext uri="{FF2B5EF4-FFF2-40B4-BE49-F238E27FC236}">
                <a16:creationId xmlns:a16="http://schemas.microsoft.com/office/drawing/2014/main" id="{AC210017-A317-4EDF-B168-295337271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9275" y="4657725"/>
            <a:ext cx="98012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3" name="text-102">
            <a:extLst xmlns:a="http://schemas.openxmlformats.org/drawingml/2006/main">
              <a:ext uri="{FF2B5EF4-FFF2-40B4-BE49-F238E27FC236}">
                <a16:creationId xmlns:a16="http://schemas.microsoft.com/office/drawing/2014/main" id="{417CD131-3467-434E-BEB1-D62220C11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38700"/>
            <a:ext cx="914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text-103">
            <a:extLst xmlns:a="http://schemas.openxmlformats.org/drawingml/2006/main">
              <a:ext uri="{FF2B5EF4-FFF2-40B4-BE49-F238E27FC236}">
                <a16:creationId xmlns:a16="http://schemas.microsoft.com/office/drawing/2014/main" id="{52780707-C435-4749-ADB8-7768F436A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9275" y="4838700"/>
            <a:ext cx="3914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Перед переключением</a:t>
            </a:r>
          </a:p>
        </p:txBody>
      </p:sp>
      <p:sp>
        <p:nvSpPr>
          <p:cNvPr id="15" name="text-104">
            <a:extLst xmlns:a="http://schemas.openxmlformats.org/drawingml/2006/main">
              <a:ext uri="{FF2B5EF4-FFF2-40B4-BE49-F238E27FC236}">
                <a16:creationId xmlns:a16="http://schemas.microsoft.com/office/drawing/2014/main" id="{3D6E5943-4F9C-441F-BD27-CDDC70F23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838700"/>
            <a:ext cx="54102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Согласуем окно работ и ответственных.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Определяем условия остановки и отката.</a:t>
            </a:r>
          </a:p>
        </p:txBody>
      </p:sp>
      <p:sp>
        <p:nvSpPr>
          <p:cNvPr id="16" name="text-105">
            <a:extLst xmlns:a="http://schemas.openxmlformats.org/drawingml/2006/main">
              <a:ext uri="{FF2B5EF4-FFF2-40B4-BE49-F238E27FC236}">
                <a16:creationId xmlns:a16="http://schemas.microsoft.com/office/drawing/2014/main" id="{75951AEE-B1A8-4CB6-A831-C2F89E484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d7aeff7b16684374"/>
              </a:rPr>
              <a:t>Предлагаемый порядок. Возможности резервирования и переноса зависят от вашей редакции CRM.</a:t>
            </a:r>
          </a:p>
        </p:txBody>
      </p:sp>
    </p:spTree>
    <p:extLst>
      <p:ext uri="{BB962C8B-B14F-4D97-AF65-F5344CB8AC3E}">
        <p14:creationId xmlns:p14="http://schemas.microsoft.com/office/powerpoint/2010/main" val="197449267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106">
            <a:extLst xmlns:a="http://schemas.openxmlformats.org/drawingml/2006/main">
              <a:ext uri="{FF2B5EF4-FFF2-40B4-BE49-F238E27FC236}">
                <a16:creationId xmlns:a16="http://schemas.microsoft.com/office/drawing/2014/main" id="{BAFB1E03-8DCB-48AA-8EEB-9C22C7119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107">
            <a:extLst xmlns:a="http://schemas.openxmlformats.org/drawingml/2006/main">
              <a:ext uri="{FF2B5EF4-FFF2-40B4-BE49-F238E27FC236}">
                <a16:creationId xmlns:a16="http://schemas.microsoft.com/office/drawing/2014/main" id="{1BE64AB9-A59B-498D-A371-801E95218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108">
            <a:extLst xmlns:a="http://schemas.openxmlformats.org/drawingml/2006/main">
              <a:ext uri="{FF2B5EF4-FFF2-40B4-BE49-F238E27FC236}">
                <a16:creationId xmlns:a16="http://schemas.microsoft.com/office/drawing/2014/main" id="{DE28D2B5-1196-432D-A182-FB46BD42A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6C7543A-24B2-4CF3-BFD3-AEA725BAE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9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Принимаем работу по сценариям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571500" y="2333625"/>
          <a:ext xmlns:a="http://schemas.openxmlformats.org/drawingml/2006/main" cx="11049000" cy="37147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657600"/>
                <a:gridCol w="7391400"/>
              </a:tblGrid>
              <a:tr h="428625">
                <a:tc>
                  <a:txBody>
                    <a:bodyPr lIns="114300" tIns="85725" rIns="114300" bIns="66675"/>
                    <a:lstStyle/>
                    <a:p>
                      <a:r>
                        <a:rPr sz="1650" b="1">
                          <a:solidFill>
                            <a:srgbClr val="F1F0E9"/>
                          </a:solidFill>
                          <a:latin typeface="Arial"/>
                          <a:ea typeface="Arial"/>
                          <a:cs typeface="Arial"/>
                        </a:rPr>
                        <a:t>Что проверяем</a:t>
                      </a:r>
                    </a:p>
                  </a:txBody>
                  <a:tcPr marL="91440" marR="91440" marT="45720" marB="45720">
                    <a:solidFill>
                      <a:srgbClr val="0B0D0B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650" b="1">
                          <a:solidFill>
                            <a:srgbClr val="F1F0E9"/>
                          </a:solidFill>
                          <a:latin typeface="Arial"/>
                          <a:ea typeface="Arial"/>
                          <a:cs typeface="Arial"/>
                        </a:rPr>
                        <a:t>Что должно произойти</a:t>
                      </a:r>
                    </a:p>
                  </a:txBody>
                  <a:tcPr marL="91440" marR="91440" marT="45720" marB="45720">
                    <a:solidFill>
                      <a:srgbClr val="0B0D0B"/>
                    </a:solidFill>
                  </a:tcPr>
                </a:tc>
              </a:tr>
              <a:tr h="65722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Новое обращение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В CRM сохранены источник, контакт и ответственный.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  <a:tr h="65722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Повторный контакт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Срабатывает согласованное правило обработки дубля.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  <a:tr h="65722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Следующий шаг просрочен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Ответственный видит просрочку и задачу на действие.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  <a:tr h="65722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Интеграция не сработала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Ошибка видна; известны ответственный и способ повтора.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  <a:tr h="65722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Сотрудник сменил роль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Доступ соответствует роли; чужие данные не открыты.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</a:tbl>
          </a:graphicData>
        </a:graphic>
      </p:graphicFrame>
      <p:sp>
        <p:nvSpPr>
          <p:cNvPr id="6" name="text-109">
            <a:extLst xmlns:a="http://schemas.openxmlformats.org/drawingml/2006/main">
              <a:ext uri="{FF2B5EF4-FFF2-40B4-BE49-F238E27FC236}">
                <a16:creationId xmlns:a16="http://schemas.microsoft.com/office/drawing/2014/main" id="{E7D0CD5F-C5DE-48B1-9B23-1995D5126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0d305d1129a14943"/>
              </a:rPr>
              <a:t>Пример приёмки. Правила, сроки реакции и тестовые ситуации закрепляем до внедрения.</a:t>
            </a:r>
          </a:p>
        </p:txBody>
      </p:sp>
    </p:spTree>
    <p:extLst>
      <p:ext uri="{BB962C8B-B14F-4D97-AF65-F5344CB8AC3E}">
        <p14:creationId xmlns:p14="http://schemas.microsoft.com/office/powerpoint/2010/main" val="12034414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110">
            <a:extLst xmlns:a="http://schemas.openxmlformats.org/drawingml/2006/main">
              <a:ext uri="{FF2B5EF4-FFF2-40B4-BE49-F238E27FC236}">
                <a16:creationId xmlns:a16="http://schemas.microsoft.com/office/drawing/2014/main" id="{4679FA9F-8819-4DCA-8F33-FBF838E88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111">
            <a:extLst xmlns:a="http://schemas.openxmlformats.org/drawingml/2006/main">
              <a:ext uri="{FF2B5EF4-FFF2-40B4-BE49-F238E27FC236}">
                <a16:creationId xmlns:a16="http://schemas.microsoft.com/office/drawing/2014/main" id="{47902879-74C5-4AED-B030-6F7C2DB47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112">
            <a:extLst xmlns:a="http://schemas.openxmlformats.org/drawingml/2006/main">
              <a:ext uri="{FF2B5EF4-FFF2-40B4-BE49-F238E27FC236}">
                <a16:creationId xmlns:a16="http://schemas.microsoft.com/office/drawing/2014/main" id="{E6153B67-B699-4C57-BB24-C4ECD5789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402AA53-50C4-436B-8B99-DDAB972C4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35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За что вы платите</a:t>
            </a:r>
          </a:p>
        </p:txBody>
      </p:sp>
      <p:sp>
        <p:nvSpPr>
          <p:cNvPr id="5" name="text-113">
            <a:extLst xmlns:a="http://schemas.openxmlformats.org/drawingml/2006/main">
              <a:ext uri="{FF2B5EF4-FFF2-40B4-BE49-F238E27FC236}">
                <a16:creationId xmlns:a16="http://schemas.microsoft.com/office/drawing/2014/main" id="{9CA844E7-FE5C-4A03-B084-EC033B0D5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95550"/>
            <a:ext cx="34575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Битрикс24</a:t>
            </a:r>
          </a:p>
        </p:txBody>
      </p:sp>
      <p:sp>
        <p:nvSpPr>
          <p:cNvPr id="6" name="text-114">
            <a:extLst xmlns:a="http://schemas.openxmlformats.org/drawingml/2006/main">
              <a:ext uri="{FF2B5EF4-FFF2-40B4-BE49-F238E27FC236}">
                <a16:creationId xmlns:a16="http://schemas.microsoft.com/office/drawing/2014/main" id="{EB6047F6-AA14-41E4-AC44-BE32BB3E4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2495550"/>
            <a:ext cx="7477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Тариф и необходимые приложения.</a:t>
            </a:r>
          </a:p>
        </p:txBody>
      </p:sp>
      <p:sp>
        <p:nvSpPr>
          <p:cNvPr id="7" name="rule-115">
            <a:extLst xmlns:a="http://schemas.openxmlformats.org/drawingml/2006/main">
              <a:ext uri="{FF2B5EF4-FFF2-40B4-BE49-F238E27FC236}">
                <a16:creationId xmlns:a16="http://schemas.microsoft.com/office/drawing/2014/main" id="{C4F7800D-9EE5-4785-8F95-FAF5A9661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28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8" name="text-116">
            <a:extLst xmlns:a="http://schemas.openxmlformats.org/drawingml/2006/main">
              <a:ext uri="{FF2B5EF4-FFF2-40B4-BE49-F238E27FC236}">
                <a16:creationId xmlns:a16="http://schemas.microsoft.com/office/drawing/2014/main" id="{68454528-4D0B-4681-85AD-A0A554466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43275"/>
            <a:ext cx="34575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Наши работы</a:t>
            </a:r>
          </a:p>
        </p:txBody>
      </p:sp>
      <p:sp>
        <p:nvSpPr>
          <p:cNvPr id="9" name="text-117">
            <a:extLst xmlns:a="http://schemas.openxmlformats.org/drawingml/2006/main">
              <a:ext uri="{FF2B5EF4-FFF2-40B4-BE49-F238E27FC236}">
                <a16:creationId xmlns:a16="http://schemas.microsoft.com/office/drawing/2014/main" id="{D022DEED-3750-416E-941B-B0D9ACAA0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3343275"/>
            <a:ext cx="7477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Проектирование, настройка, интеграции,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перенос данных и обучение — по согласованному объёму.</a:t>
            </a:r>
          </a:p>
        </p:txBody>
      </p:sp>
      <p:sp>
        <p:nvSpPr>
          <p:cNvPr id="10" name="rule-118">
            <a:extLst xmlns:a="http://schemas.openxmlformats.org/drawingml/2006/main">
              <a:ext uri="{FF2B5EF4-FFF2-40B4-BE49-F238E27FC236}">
                <a16:creationId xmlns:a16="http://schemas.microsoft.com/office/drawing/2014/main" id="{88A67520-DEE3-4986-B158-7E8E1DDFA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767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11" name="text-119">
            <a:extLst xmlns:a="http://schemas.openxmlformats.org/drawingml/2006/main">
              <a:ext uri="{FF2B5EF4-FFF2-40B4-BE49-F238E27FC236}">
                <a16:creationId xmlns:a16="http://schemas.microsoft.com/office/drawing/2014/main" id="{C4EA8C06-1348-4498-A308-95E187A88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91000"/>
            <a:ext cx="34575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Внешние сервисы</a:t>
            </a:r>
          </a:p>
        </p:txBody>
      </p:sp>
      <p:sp>
        <p:nvSpPr>
          <p:cNvPr id="12" name="text-120">
            <a:extLst xmlns:a="http://schemas.openxmlformats.org/drawingml/2006/main">
              <a:ext uri="{FF2B5EF4-FFF2-40B4-BE49-F238E27FC236}">
                <a16:creationId xmlns:a16="http://schemas.microsoft.com/office/drawing/2014/main" id="{B7B1769C-61FF-4563-8EA0-ED32E8C94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4191000"/>
            <a:ext cx="7477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Телефония, сообщения и другие подключения.</a:t>
            </a:r>
          </a:p>
        </p:txBody>
      </p:sp>
      <p:sp>
        <p:nvSpPr>
          <p:cNvPr id="13" name="rule-121">
            <a:extLst xmlns:a="http://schemas.openxmlformats.org/drawingml/2006/main">
              <a:ext uri="{FF2B5EF4-FFF2-40B4-BE49-F238E27FC236}">
                <a16:creationId xmlns:a16="http://schemas.microsoft.com/office/drawing/2014/main" id="{5F1FC3A2-E9BD-49C4-BEEC-79BE60204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244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14" name="text-122">
            <a:extLst xmlns:a="http://schemas.openxmlformats.org/drawingml/2006/main">
              <a:ext uri="{FF2B5EF4-FFF2-40B4-BE49-F238E27FC236}">
                <a16:creationId xmlns:a16="http://schemas.microsoft.com/office/drawing/2014/main" id="{11D66610-C4C4-43F5-8A3F-F9719277A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38725"/>
            <a:ext cx="34575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Сопровождение</a:t>
            </a:r>
          </a:p>
        </p:txBody>
      </p:sp>
      <p:sp>
        <p:nvSpPr>
          <p:cNvPr id="15" name="text-123">
            <a:extLst xmlns:a="http://schemas.openxmlformats.org/drawingml/2006/main">
              <a:ext uri="{FF2B5EF4-FFF2-40B4-BE49-F238E27FC236}">
                <a16:creationId xmlns:a16="http://schemas.microsoft.com/office/drawing/2014/main" id="{6D1AB3D4-1F6A-4913-B6A7-4D3615EFE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5038725"/>
            <a:ext cx="7477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Отдельно: состав поддержки и порядок новых доработок.</a:t>
            </a:r>
          </a:p>
        </p:txBody>
      </p:sp>
      <p:sp>
        <p:nvSpPr>
          <p:cNvPr id="16" name="text-124">
            <a:extLst xmlns:a="http://schemas.openxmlformats.org/drawingml/2006/main">
              <a:ext uri="{FF2B5EF4-FFF2-40B4-BE49-F238E27FC236}">
                <a16:creationId xmlns:a16="http://schemas.microsoft.com/office/drawing/2014/main" id="{677CBC6A-1DA6-4F58-8E05-C8473C1C7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EB4"/>
                </a:solidFill>
                <a:latin typeface="Arial"/>
                <a:ea typeface="Arial"/>
                <a:cs typeface="Arial"/>
                <a:hlinkClick xmlns:r="http://schemas.openxmlformats.org/officeDocument/2006/relationships" r:id="R4d0893437c514e75"/>
              </a:rPr>
              <a:t>Разделяем внедрение и регулярные расходы. Тариф проверяем по официальным условиям Битрикс24.</a:t>
            </a:r>
          </a:p>
        </p:txBody>
      </p:sp>
    </p:spTree>
    <p:extLst>
      <p:ext uri="{BB962C8B-B14F-4D97-AF65-F5344CB8AC3E}">
        <p14:creationId xmlns:p14="http://schemas.microsoft.com/office/powerpoint/2010/main" val="108313200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125">
            <a:extLst xmlns:a="http://schemas.openxmlformats.org/drawingml/2006/main">
              <a:ext uri="{FF2B5EF4-FFF2-40B4-BE49-F238E27FC236}">
                <a16:creationId xmlns:a16="http://schemas.microsoft.com/office/drawing/2014/main" id="{C9B7C964-BCED-4619-ACC5-31D7A8CD2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126">
            <a:extLst xmlns:a="http://schemas.openxmlformats.org/drawingml/2006/main">
              <a:ext uri="{FF2B5EF4-FFF2-40B4-BE49-F238E27FC236}">
                <a16:creationId xmlns:a16="http://schemas.microsoft.com/office/drawing/2014/main" id="{CEA3064E-D04E-4CE0-847C-4BF4CEA47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127">
            <a:extLst xmlns:a="http://schemas.openxmlformats.org/drawingml/2006/main">
              <a:ext uri="{FF2B5EF4-FFF2-40B4-BE49-F238E27FC236}">
                <a16:creationId xmlns:a16="http://schemas.microsoft.com/office/drawing/2014/main" id="{C57CEEB5-39E1-440A-A84D-4FC40B0E6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5C7337F-A53A-4B71-85EA-9587A60E5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3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Работа не должна зависеть от одного подрядчика</a:t>
            </a:r>
          </a:p>
        </p:txBody>
      </p:sp>
      <p:sp>
        <p:nvSpPr>
          <p:cNvPr id="5" name="text-128">
            <a:extLst xmlns:a="http://schemas.openxmlformats.org/drawingml/2006/main">
              <a:ext uri="{FF2B5EF4-FFF2-40B4-BE49-F238E27FC236}">
                <a16:creationId xmlns:a16="http://schemas.microsoft.com/office/drawing/2014/main" id="{A024E588-F7AF-41E3-9DE1-263142D77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95575"/>
            <a:ext cx="52959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6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Фиксируем передачу</a:t>
            </a:r>
          </a:p>
        </p:txBody>
      </p:sp>
      <p:sp>
        <p:nvSpPr>
          <p:cNvPr id="6" name="text-129">
            <a:extLst xmlns:a="http://schemas.openxmlformats.org/drawingml/2006/main">
              <a:ext uri="{FF2B5EF4-FFF2-40B4-BE49-F238E27FC236}">
                <a16:creationId xmlns:a16="http://schemas.microsoft.com/office/drawing/2014/main" id="{0D3C7B1A-1CF3-4A5E-B954-5A3197027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552825"/>
            <a:ext cx="5381625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Административных доступов.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Схемы процесса и правил.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Инструкций и списка интеграций.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Кода заказных доработок —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в согласованном составе.</a:t>
            </a:r>
          </a:p>
        </p:txBody>
      </p:sp>
      <p:sp>
        <p:nvSpPr>
          <p:cNvPr id="7" name="text-130">
            <a:extLst xmlns:a="http://schemas.openxmlformats.org/drawingml/2006/main">
              <a:ext uri="{FF2B5EF4-FFF2-40B4-BE49-F238E27FC236}">
                <a16:creationId xmlns:a16="http://schemas.microsoft.com/office/drawing/2014/main" id="{E39BEA94-C49B-4E35-AA26-410A489A8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695575"/>
            <a:ext cx="50958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Работаем рядом с вашей командой</a:t>
            </a:r>
          </a:p>
        </p:txBody>
      </p:sp>
      <p:sp>
        <p:nvSpPr>
          <p:cNvPr id="8" name="text-131">
            <a:extLst xmlns:a="http://schemas.openxmlformats.org/drawingml/2006/main">
              <a:ext uri="{FF2B5EF4-FFF2-40B4-BE49-F238E27FC236}">
                <a16:creationId xmlns:a16="http://schemas.microsoft.com/office/drawing/2014/main" id="{79CECE42-0159-4B6F-99DC-E6A10F46C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4000500"/>
            <a:ext cx="50958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Администратор знает, что изменилось.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Разработчик видит границы работ.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Руководитель понимает,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кто отвечает за поддержку.</a:t>
            </a:r>
          </a:p>
        </p:txBody>
      </p:sp>
      <p:sp>
        <p:nvSpPr>
          <p:cNvPr id="9" name="text-132">
            <a:extLst xmlns:a="http://schemas.openxmlformats.org/drawingml/2006/main">
              <a:ext uri="{FF2B5EF4-FFF2-40B4-BE49-F238E27FC236}">
                <a16:creationId xmlns:a16="http://schemas.microsoft.com/office/drawing/2014/main" id="{854E4CEE-42C9-4151-9153-11EFEA679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76982fe2173b4b31"/>
              </a:rPr>
              <a:t>Передачу, доступы, права на доработки и условия поддержки закрепляем в договоре.</a:t>
            </a:r>
          </a:p>
        </p:txBody>
      </p:sp>
    </p:spTree>
    <p:extLst>
      <p:ext uri="{BB962C8B-B14F-4D97-AF65-F5344CB8AC3E}">
        <p14:creationId xmlns:p14="http://schemas.microsoft.com/office/powerpoint/2010/main" val="148639570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133">
            <a:extLst xmlns:a="http://schemas.openxmlformats.org/drawingml/2006/main">
              <a:ext uri="{FF2B5EF4-FFF2-40B4-BE49-F238E27FC236}">
                <a16:creationId xmlns:a16="http://schemas.microsoft.com/office/drawing/2014/main" id="{51E42670-4A86-4708-B045-814952DB2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134">
            <a:extLst xmlns:a="http://schemas.openxmlformats.org/drawingml/2006/main">
              <a:ext uri="{FF2B5EF4-FFF2-40B4-BE49-F238E27FC236}">
                <a16:creationId xmlns:a16="http://schemas.microsoft.com/office/drawing/2014/main" id="{023844DB-C4D7-47FB-AD4E-C195611AE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135">
            <a:extLst xmlns:a="http://schemas.openxmlformats.org/drawingml/2006/main">
              <a:ext uri="{FF2B5EF4-FFF2-40B4-BE49-F238E27FC236}">
                <a16:creationId xmlns:a16="http://schemas.microsoft.com/office/drawing/2014/main" id="{E67DAFA7-F084-4271-9087-74DA9200D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5BA55C5-7C0F-41A9-9FD3-3621E73C6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7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7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Покажите, где сделка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47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7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останавливается</a:t>
            </a:r>
          </a:p>
        </p:txBody>
      </p:sp>
      <p:sp>
        <p:nvSpPr>
          <p:cNvPr id="5" name="text-136">
            <a:extLst xmlns:a="http://schemas.openxmlformats.org/drawingml/2006/main">
              <a:ext uri="{FF2B5EF4-FFF2-40B4-BE49-F238E27FC236}">
                <a16:creationId xmlns:a16="http://schemas.microsoft.com/office/drawing/2014/main" id="{ADBE3F80-D46F-4D03-820A-ABAC885C6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00375"/>
            <a:ext cx="11049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Откуда приходит обращение?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55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Кто его принимает? На каком шаге теряется?</a:t>
            </a:r>
          </a:p>
        </p:txBody>
      </p:sp>
      <p:sp>
        <p:nvSpPr>
          <p:cNvPr id="6" name="text-137">
            <a:extLst xmlns:a="http://schemas.openxmlformats.org/drawingml/2006/main">
              <a:ext uri="{FF2B5EF4-FFF2-40B4-BE49-F238E27FC236}">
                <a16:creationId xmlns:a16="http://schemas.microsoft.com/office/drawing/2014/main" id="{ED2A67BC-7616-4C8E-A453-CE3897C72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11049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Предложим первый этап: что меняем, сколько это стоит,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когда будет готово и как вы проверите результат.</a:t>
            </a:r>
          </a:p>
        </p:txBody>
      </p:sp>
      <p:sp>
        <p:nvSpPr>
          <p:cNvPr id="7" name="text-138">
            <a:extLst xmlns:a="http://schemas.openxmlformats.org/drawingml/2006/main">
              <a:ext uri="{FF2B5EF4-FFF2-40B4-BE49-F238E27FC236}">
                <a16:creationId xmlns:a16="http://schemas.microsoft.com/office/drawing/2014/main" id="{84B4482E-6C17-4726-AF9E-BC6CBE3B7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38775"/>
            <a:ext cx="110490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30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D9FF43"/>
                </a:solidFill>
                <a:latin typeface="Arial"/>
                <a:ea typeface="Arial"/>
                <a:cs typeface="Arial"/>
                <a:hlinkClick xmlns:r="http://schemas.openxmlformats.org/officeDocument/2006/relationships" r:id="R4b63890424a24146"/>
              </a:rPr>
              <a:t>Обсудить ваш Битрикс24</a:t>
            </a:r>
          </a:p>
        </p:txBody>
      </p:sp>
      <p:sp>
        <p:nvSpPr>
          <p:cNvPr id="8" name="rule-139">
            <a:extLst xmlns:a="http://schemas.openxmlformats.org/drawingml/2006/main">
              <a:ext uri="{FF2B5EF4-FFF2-40B4-BE49-F238E27FC236}">
                <a16:creationId xmlns:a16="http://schemas.microsoft.com/office/drawing/2014/main" id="{D29DAF77-FB78-4C49-B7BD-3AA20BAF5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960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9" name="text-140">
            <a:extLst xmlns:a="http://schemas.openxmlformats.org/drawingml/2006/main">
              <a:ext uri="{FF2B5EF4-FFF2-40B4-BE49-F238E27FC236}">
                <a16:creationId xmlns:a16="http://schemas.microsoft.com/office/drawing/2014/main" id="{45D49FBA-946C-481C-BD74-A8A655296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86500"/>
            <a:ext cx="1390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ecd62d445c0b44f3"/>
              </a:rPr>
              <a:t>Telegram</a:t>
            </a:r>
          </a:p>
        </p:txBody>
      </p:sp>
      <p:sp>
        <p:nvSpPr>
          <p:cNvPr id="10" name="text-141">
            <a:extLst xmlns:a="http://schemas.openxmlformats.org/drawingml/2006/main">
              <a:ext uri="{FF2B5EF4-FFF2-40B4-BE49-F238E27FC236}">
                <a16:creationId xmlns:a16="http://schemas.microsoft.com/office/drawing/2014/main" id="{B9E3AED3-D1FC-451E-956A-D2777C09B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286500"/>
            <a:ext cx="85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439e8fde709f4fec"/>
              </a:rPr>
              <a:t>MAX</a:t>
            </a:r>
          </a:p>
        </p:txBody>
      </p:sp>
      <p:sp>
        <p:nvSpPr>
          <p:cNvPr id="11" name="text-142">
            <a:extLst xmlns:a="http://schemas.openxmlformats.org/drawingml/2006/main">
              <a:ext uri="{FF2B5EF4-FFF2-40B4-BE49-F238E27FC236}">
                <a16:creationId xmlns:a16="http://schemas.microsoft.com/office/drawing/2014/main" id="{7B9814CF-FA0C-4535-9BFF-246DBB21E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6286500"/>
            <a:ext cx="320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9dd9befdf63146e2"/>
              </a:rPr>
              <a:t>mail@monkeylead.ru</a:t>
            </a:r>
          </a:p>
        </p:txBody>
      </p:sp>
      <p:sp>
        <p:nvSpPr>
          <p:cNvPr id="12" name="text-143">
            <a:extLst xmlns:a="http://schemas.openxmlformats.org/drawingml/2006/main">
              <a:ext uri="{FF2B5EF4-FFF2-40B4-BE49-F238E27FC236}">
                <a16:creationId xmlns:a16="http://schemas.microsoft.com/office/drawing/2014/main" id="{1E77C36D-A8AF-445C-A367-A44BF6261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975" y="6286500"/>
            <a:ext cx="3181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51be2f05594b4b05"/>
              </a:rPr>
              <a:t>+7 (499) 325-38-65</a:t>
            </a:r>
          </a:p>
        </p:txBody>
      </p:sp>
    </p:spTree>
    <p:extLst>
      <p:ext uri="{BB962C8B-B14F-4D97-AF65-F5344CB8AC3E}">
        <p14:creationId xmlns:p14="http://schemas.microsoft.com/office/powerpoint/2010/main" val="2035768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2026-09-23T13:48:35.4670000Z</dcterms:created>
  <dcterms:modified xsi:type="dcterms:W3CDTF">2026-09-23T13:48:35.4670000Z</dcterms:modified>
</coreProperties>
</file>