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c5d0c3d3df42f7" /><Relationship Type="http://schemas.openxmlformats.org/officeDocument/2006/relationships/extended-properties" Target="/docProps/app.xml" Id="R683101c10d8c4f9b" /><Relationship Type="http://schemas.openxmlformats.org/officeDocument/2006/relationships/officeDocument" Target="/ppt/presentation.xml" Id="Rc8880c6c10964b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536e64f35c4f6b"/>
  </p:sldMasterIdLst>
  <p:notesMasterIdLst>
    <p:notesMasterId xmlns:r="http://schemas.openxmlformats.org/officeDocument/2006/relationships" r:id="R8f8254b663834417"/>
  </p:notesMasterIdLst>
  <p:sldIdLst>
    <p:sldId xmlns:r="http://schemas.openxmlformats.org/officeDocument/2006/relationships" id="256" r:id="R955609ab68844310"/>
    <p:sldId xmlns:r="http://schemas.openxmlformats.org/officeDocument/2006/relationships" id="257" r:id="Rcd9870f2051e432b"/>
    <p:sldId xmlns:r="http://schemas.openxmlformats.org/officeDocument/2006/relationships" id="258" r:id="R8a2f2bc91df54ff5"/>
    <p:sldId xmlns:r="http://schemas.openxmlformats.org/officeDocument/2006/relationships" id="259" r:id="Re1afe026a036432c"/>
    <p:sldId xmlns:r="http://schemas.openxmlformats.org/officeDocument/2006/relationships" id="260" r:id="R9a9005e817784267"/>
    <p:sldId xmlns:r="http://schemas.openxmlformats.org/officeDocument/2006/relationships" id="261" r:id="R22c9c7871a78424e"/>
    <p:sldId xmlns:r="http://schemas.openxmlformats.org/officeDocument/2006/relationships" id="262" r:id="Rdf3f569d47ca4c90"/>
    <p:sldId xmlns:r="http://schemas.openxmlformats.org/officeDocument/2006/relationships" id="263" r:id="Rf8b7237142514b1e"/>
    <p:sldId xmlns:r="http://schemas.openxmlformats.org/officeDocument/2006/relationships" id="264" r:id="R7900627198974f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44f31df2444fc3" /><Relationship Type="http://schemas.openxmlformats.org/officeDocument/2006/relationships/slideMaster" Target="/ppt/slideMasters/slideMaster1.xml" Id="Re5536e64f35c4f6b" /><Relationship Type="http://schemas.openxmlformats.org/officeDocument/2006/relationships/notesMaster" Target="/ppt/notesMasters/notesMaster1.xml" Id="R8f8254b663834417" /><Relationship Type="http://schemas.openxmlformats.org/officeDocument/2006/relationships/presProps" Target="/ppt/presProps.xml" Id="R127a0b4715a645fd" /><Relationship Type="http://schemas.openxmlformats.org/officeDocument/2006/relationships/tableStyles" Target="/ppt/tableStyles.xml" Id="R05013a8cc1c14575" /><Relationship Type="http://schemas.openxmlformats.org/officeDocument/2006/relationships/slide" Target="/ppt/slides/slide1.xml" Id="R955609ab68844310" /><Relationship Type="http://schemas.openxmlformats.org/officeDocument/2006/relationships/slide" Target="/ppt/slides/slide2.xml" Id="Rcd9870f2051e432b" /><Relationship Type="http://schemas.openxmlformats.org/officeDocument/2006/relationships/slide" Target="/ppt/slides/slide3.xml" Id="R8a2f2bc91df54ff5" /><Relationship Type="http://schemas.openxmlformats.org/officeDocument/2006/relationships/slide" Target="/ppt/slides/slide4.xml" Id="Re1afe026a036432c" /><Relationship Type="http://schemas.openxmlformats.org/officeDocument/2006/relationships/slide" Target="/ppt/slides/slide5.xml" Id="R9a9005e817784267" /><Relationship Type="http://schemas.openxmlformats.org/officeDocument/2006/relationships/slide" Target="/ppt/slides/slide6.xml" Id="R22c9c7871a78424e" /><Relationship Type="http://schemas.openxmlformats.org/officeDocument/2006/relationships/slide" Target="/ppt/slides/slide7.xml" Id="Rdf3f569d47ca4c90" /><Relationship Type="http://schemas.openxmlformats.org/officeDocument/2006/relationships/slide" Target="/ppt/slides/slide8.xml" Id="Rf8b7237142514b1e" /><Relationship Type="http://schemas.openxmlformats.org/officeDocument/2006/relationships/slide" Target="/ppt/slides/slide9.xml" Id="R7900627198974f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992362f2d545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37f5ca21fa4487" /><Relationship Type="http://schemas.openxmlformats.org/officeDocument/2006/relationships/notesMaster" Target="/ppt/notesMasters/notesMaster1.xml" Id="R9554243ce10f42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f1e5b568784bdb" /><Relationship Type="http://schemas.openxmlformats.org/officeDocument/2006/relationships/notesMaster" Target="/ppt/notesMasters/notesMaster1.xml" Id="R43bfb6a41c7b46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7c11643acb4653" /><Relationship Type="http://schemas.openxmlformats.org/officeDocument/2006/relationships/notesMaster" Target="/ppt/notesMasters/notesMaster1.xml" Id="R53ad344f944f4b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5582df752e4a8e" /><Relationship Type="http://schemas.openxmlformats.org/officeDocument/2006/relationships/notesMaster" Target="/ppt/notesMasters/notesMaster1.xml" Id="Rafc8650cb6a144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5bf0c11c4c433b" /><Relationship Type="http://schemas.openxmlformats.org/officeDocument/2006/relationships/notesMaster" Target="/ppt/notesMasters/notesMaster1.xml" Id="R11abf14cb3c24e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81aa4e28ab4cbc" /><Relationship Type="http://schemas.openxmlformats.org/officeDocument/2006/relationships/notesMaster" Target="/ppt/notesMasters/notesMaster1.xml" Id="R4c6f59eefb4b4a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9cc07975cc49f2" /><Relationship Type="http://schemas.openxmlformats.org/officeDocument/2006/relationships/notesMaster" Target="/ppt/notesMasters/notesMaster1.xml" Id="R6bf94d7a476642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e2c1462dec4927" /><Relationship Type="http://schemas.openxmlformats.org/officeDocument/2006/relationships/notesMaster" Target="/ppt/notesMasters/notesMaster1.xml" Id="Rd0d29b44540848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c626ab7c3d40b6" /><Relationship Type="http://schemas.openxmlformats.org/officeDocument/2006/relationships/notesMaster" Target="/ppt/notesMasters/notesMaster1.xml" Id="Rbf8a3de0aee64e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Аналитика для конкретного управленческого вопроса. От определения и источника до отчетного представления. Нет бухгалтерской или аудиторской гарантии.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Модель разных определений без вымышленных чисел. Цель счетчика, заказ CRM и поступление денег не взаимозаменяемы. Период/дата/атрибуция требуют согласования.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https://monkeylead.ru/cases/construction-contracting-leads ; https://t.me/monkeylead/85 . В кейсе заявка приходит в чат, Telegram связан с Bitrix. Команда выгружает диалоги, связывает с ID рекламных кампаний, отмечает заявки с реальным выездом и усиливает похожие сегменты корректировками/бюджетом. Нет утверждения об автоматическом BI-внедрении или причинно измеренном росте прибыли.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Проектируемая прослеживаемость. Идентификаторы и источник события определяются по системам клиента. Отсутствующие связи показываются отдельно. Интеграция возможна после проверки интерфейсов/выгрузок.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https://monkeylead.ru/cases/monkey-pulse-saas . Собственный SaaS Monkey Pulse. Источник подтверждает интерфейс для Яндекс Маркета, Ozon и Wildberries, себестоимость, отчеты, контроль качества/полноты и ответы по источникам. Упоминание банковской проверки не доказывает выполненную сверку каждого клиента или любых периодов. Не используем экран демо как реальную финансовую ведомость.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Состав будущей работы: определения, карта источников, модель/идентификаторы, интеграции, BI, качество и права. Сначала один вопрос, не полная перестройка хранилища.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Предлагаемые ограничения качества. При задержке/неполноте не выдавать нули и окончательные финансовые выводы. Качество данных не равно росту прибыли.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 . Объем под текущую инфраструктуру. Есть BI: проверка определения/потока вместо обязательной замены. Доступы минимально необходимы, возможна выгрузка. Стоимость/срок зависят от источников. Предложение ограниченного этапа.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https://monkeylead.ru/services/analytics-bi#service-landing-contact . CTA: спорная метрика/решение, перечень источников без выгрузки персональных данных в форму. Результат предложения: первый аналитический участок.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13baaf55d34d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8e0c6f677146a1" /><Relationship Type="http://schemas.openxmlformats.org/officeDocument/2006/relationships/slideLayout" Target="/ppt/slideLayouts/slideLayout1.xml" Id="R6473f5f14c9346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73f5f14c9346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4a05e03df449b" /><Relationship Type="http://schemas.openxmlformats.org/officeDocument/2006/relationships/notesSlide" Target="/ppt/notesSlides/notesSlide1.xml" Id="R25e584199c77477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65dda055845eb" /><Relationship Type="http://schemas.openxmlformats.org/officeDocument/2006/relationships/hyperlink" Target="https://monkeylead.ru/services/analytics-bi" TargetMode="External" Id="R13a04e69a7aa47e6" /><Relationship Type="http://schemas.openxmlformats.org/officeDocument/2006/relationships/notesSlide" Target="/ppt/notesSlides/notesSlide2.xml" Id="R94958cca69f449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48535a56b444d" /><Relationship Type="http://schemas.openxmlformats.org/officeDocument/2006/relationships/hyperlink" Target="https://monkeylead.ru/cases/construction-contracting-leads" TargetMode="External" Id="Rc24b268112d84687" /><Relationship Type="http://schemas.openxmlformats.org/officeDocument/2006/relationships/notesSlide" Target="/ppt/notesSlides/notesSlide3.xml" Id="R0b8f4c53248e4d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7ae1b4f184c54" /><Relationship Type="http://schemas.openxmlformats.org/officeDocument/2006/relationships/hyperlink" Target="https://monkeylead.ru/services/analytics-bi" TargetMode="External" Id="Rcc72cdca07c4495d" /><Relationship Type="http://schemas.openxmlformats.org/officeDocument/2006/relationships/notesSlide" Target="/ppt/notesSlides/notesSlide4.xml" Id="R2f259572d87244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7ffe6fb3f4e84" /><Relationship Type="http://schemas.openxmlformats.org/officeDocument/2006/relationships/hyperlink" Target="https://monkeylead.ru/cases/monkey-pulse-saas" TargetMode="External" Id="Rc1354ae2770a4bb0" /><Relationship Type="http://schemas.openxmlformats.org/officeDocument/2006/relationships/notesSlide" Target="/ppt/notesSlides/notesSlide5.xml" Id="R49b1f8e96efa42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dd98077a24a32" /><Relationship Type="http://schemas.openxmlformats.org/officeDocument/2006/relationships/hyperlink" Target="https://monkeylead.ru/services/analytics-bi" TargetMode="External" Id="R131bfa1018c94310" /><Relationship Type="http://schemas.openxmlformats.org/officeDocument/2006/relationships/notesSlide" Target="/ppt/notesSlides/notesSlide6.xml" Id="Rf0621a3655c948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dea293f5d43e4" /><Relationship Type="http://schemas.openxmlformats.org/officeDocument/2006/relationships/hyperlink" Target="https://monkeylead.ru/services/analytics-bi" TargetMode="External" Id="Reeb7a4e6db3e4c94" /><Relationship Type="http://schemas.openxmlformats.org/officeDocument/2006/relationships/notesSlide" Target="/ppt/notesSlides/notesSlide7.xml" Id="Raee7b4dfc4fc47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9e977b66a40b1" /><Relationship Type="http://schemas.openxmlformats.org/officeDocument/2006/relationships/hyperlink" Target="https://monkeylead.ru/services/analytics-bi" TargetMode="External" Id="Rf6ff0701120e4966" /><Relationship Type="http://schemas.openxmlformats.org/officeDocument/2006/relationships/notesSlide" Target="/ppt/notesSlides/notesSlide8.xml" Id="R8f60ef506c9547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9db066e1043ae" /><Relationship Type="http://schemas.openxmlformats.org/officeDocument/2006/relationships/hyperlink" Target="https://monkeylead.ru/services/analytics-bi#service-landing-contact" TargetMode="External" Id="R973ccd8b093847d9" /><Relationship Type="http://schemas.openxmlformats.org/officeDocument/2006/relationships/hyperlink" Target="https://t.me/monkeylead_bot" TargetMode="External" Id="Rff7cb129e8e349eb" /><Relationship Type="http://schemas.openxmlformats.org/officeDocument/2006/relationships/hyperlink" Target="https://max.ru/id720206359451_bot" TargetMode="External" Id="Raceeeb3f237d4bdd" /><Relationship Type="http://schemas.openxmlformats.org/officeDocument/2006/relationships/hyperlink" Target="mailto:mail@monkeylead.ru" TargetMode="External" Id="R5195185e0f6e46e5" /><Relationship Type="http://schemas.openxmlformats.org/officeDocument/2006/relationships/hyperlink" Target="tel:+74993253865" TargetMode="External" Id="Ra17b42c4de684fcc" /><Relationship Type="http://schemas.openxmlformats.org/officeDocument/2006/relationships/notesSlide" Target="/ppt/notesSlides/notesSlide9.xml" Id="R7524b331642e41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72AA3CAC-ADC1-4145-AC96-335EF4A5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1634A31B-A064-4CD6-B58B-B16D3DDB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93ABBE6D-1564-4EC9-98FD-8C67C801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6D8BC2-4637-4F14-ACE8-2790684C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04950"/>
            <a:ext cx="11049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Аналитика и BI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885B238-9205-4A26-87F3-B8168CDD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для бизнеса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72EABCB-2B63-4531-82B2-7CA39295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110109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7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На какие цифры вы опираетесь?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B675062A-B62D-4CB4-8B68-020A3BE2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183EF2F-8C18-4AE1-8207-21C47CE5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24575"/>
            <a:ext cx="1104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Реклама, CRM, заказы, оплаты и возвраты с понятными правилами расчёта.</a:t>
            </a:r>
          </a:p>
        </p:txBody>
      </p:sp>
    </p:spTree>
    <p:extLst>
      <p:ext uri="{BB962C8B-B14F-4D97-AF65-F5344CB8AC3E}">
        <p14:creationId xmlns:p14="http://schemas.microsoft.com/office/powerpoint/2010/main" val="13946530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8">
            <a:extLst xmlns:a="http://schemas.openxmlformats.org/drawingml/2006/main">
              <a:ext uri="{FF2B5EF4-FFF2-40B4-BE49-F238E27FC236}">
                <a16:creationId xmlns:a16="http://schemas.microsoft.com/office/drawing/2014/main" id="{B75CB05C-9F9F-47F0-B10C-EE8A749F1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B77EE196-6460-4F53-99AE-07B5381B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8D923729-B094-4D4A-B102-76F3B4E8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FE461F-1B6A-4FF0-A597-B9D96B85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 трёх отчётах «продажа» означает разное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52675"/>
          <a:ext xmlns:a="http://schemas.openxmlformats.org/drawingml/2006/main" cx="11049000" cy="35909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095625"/>
                <a:gridCol w="3990975"/>
                <a:gridCol w="3962400"/>
              </a:tblGrid>
              <a:tr h="44767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Источник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Какое событие видим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Чего ещё не знаем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104775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Рекламный кабинет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Достижение цели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по модели атрибуции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Был ли клиент целевым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 заплатил ли он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104775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CRM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Сделку или заказ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 указанным статусом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Есть ли подтверждение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оплаты и возврата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104775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Платёжный источник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Подтверждённую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платёжную операцию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Как она связана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 заказом и рекламой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11">
            <a:extLst xmlns:a="http://schemas.openxmlformats.org/drawingml/2006/main">
              <a:ext uri="{FF2B5EF4-FFF2-40B4-BE49-F238E27FC236}">
                <a16:creationId xmlns:a16="http://schemas.microsoft.com/office/drawing/2014/main" id="{DA8AFDC5-102F-4354-8112-73C62F8BB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13a04e69a7aa47e6"/>
              </a:rPr>
              <a:t>Схема определений. Заказ, платёжное поручение и поступление денег учитываем раздельно.</a:t>
            </a:r>
          </a:p>
        </p:txBody>
      </p:sp>
    </p:spTree>
    <p:extLst>
      <p:ext uri="{BB962C8B-B14F-4D97-AF65-F5344CB8AC3E}">
        <p14:creationId xmlns:p14="http://schemas.microsoft.com/office/powerpoint/2010/main" val="1898583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2">
            <a:extLst xmlns:a="http://schemas.openxmlformats.org/drawingml/2006/main">
              <a:ext uri="{FF2B5EF4-FFF2-40B4-BE49-F238E27FC236}">
                <a16:creationId xmlns:a16="http://schemas.microsoft.com/office/drawing/2014/main" id="{14FDC3A3-BF04-401E-8161-A35917A9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3">
            <a:extLst xmlns:a="http://schemas.openxmlformats.org/drawingml/2006/main">
              <a:ext uri="{FF2B5EF4-FFF2-40B4-BE49-F238E27FC236}">
                <a16:creationId xmlns:a16="http://schemas.microsoft.com/office/drawing/2014/main" id="{6D3838F0-2082-4E73-8F92-7FB55E5C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4">
            <a:extLst xmlns:a="http://schemas.openxmlformats.org/drawingml/2006/main">
              <a:ext uri="{FF2B5EF4-FFF2-40B4-BE49-F238E27FC236}">
                <a16:creationId xmlns:a16="http://schemas.microsoft.com/office/drawing/2014/main" id="{C3D65CAE-5CBD-4A33-BE92-7F02443B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15">
            <a:extLst xmlns:a="http://schemas.openxmlformats.org/drawingml/2006/main">
              <a:ext uri="{FF2B5EF4-FFF2-40B4-BE49-F238E27FC236}">
                <a16:creationId xmlns:a16="http://schemas.microsoft.com/office/drawing/2014/main" id="{2E98B989-E656-40A1-B027-77D8C845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СТРОИТЕЛЬНЫЙ ПОДРЯДЧИК / КЛИЕНТСКИЙ КЕЙС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722CF7-14E2-4793-BEB3-D782FD5A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Решение по рекламе опиралось на выезды</a:t>
            </a:r>
          </a:p>
        </p:txBody>
      </p:sp>
      <p:sp>
        <p:nvSpPr>
          <p:cNvPr id="6" name="text-16">
            <a:extLst xmlns:a="http://schemas.openxmlformats.org/drawingml/2006/main">
              <a:ext uri="{FF2B5EF4-FFF2-40B4-BE49-F238E27FC236}">
                <a16:creationId xmlns:a16="http://schemas.microsoft.com/office/drawing/2014/main" id="{18DFC889-BF29-4962-AFB0-20AE0A42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0350"/>
            <a:ext cx="11049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Данные диалогов из Bitrix</a:t>
            </a:r>
          </a:p>
        </p:txBody>
      </p:sp>
      <p:sp>
        <p:nvSpPr>
          <p:cNvPr id="7" name="text-17">
            <a:extLst xmlns:a="http://schemas.openxmlformats.org/drawingml/2006/main">
              <a:ext uri="{FF2B5EF4-FFF2-40B4-BE49-F238E27FC236}">
                <a16:creationId xmlns:a16="http://schemas.microsoft.com/office/drawing/2014/main" id="{4CF25F77-17E7-4B2E-91B2-3AF0CB3A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90925"/>
            <a:ext cx="11049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Связали обращения с ID рекламных кампаний.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Отметили заявки, по которым состоялся реальный выезд.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 этим данным меняли настройки и распределение бюджета.</a:t>
            </a:r>
          </a:p>
        </p:txBody>
      </p:sp>
      <p:sp>
        <p:nvSpPr>
          <p:cNvPr id="8" name="rule-18">
            <a:extLst xmlns:a="http://schemas.openxmlformats.org/drawingml/2006/main">
              <a:ext uri="{FF2B5EF4-FFF2-40B4-BE49-F238E27FC236}">
                <a16:creationId xmlns:a16="http://schemas.microsoft.com/office/drawing/2014/main" id="{9992B8A4-370C-44D4-BFB3-3B97DEEE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816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19">
            <a:extLst xmlns:a="http://schemas.openxmlformats.org/drawingml/2006/main">
              <a:ext uri="{FF2B5EF4-FFF2-40B4-BE49-F238E27FC236}">
                <a16:creationId xmlns:a16="http://schemas.microsoft.com/office/drawing/2014/main" id="{D2DD047C-E7F4-4B0F-A30B-A4EBDFB1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769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D9FF43"/>
                </a:solidFill>
                <a:latin typeface="Arial"/>
                <a:ea typeface="Arial"/>
                <a:cs typeface="Arial"/>
              </a:rPr>
              <a:t>Директору нужен ответ: какие обращения доходят до работы продаж.</a:t>
            </a:r>
          </a:p>
        </p:txBody>
      </p:sp>
      <p:sp>
        <p:nvSpPr>
          <p:cNvPr id="10" name="text-20">
            <a:extLst xmlns:a="http://schemas.openxmlformats.org/drawingml/2006/main">
              <a:ext uri="{FF2B5EF4-FFF2-40B4-BE49-F238E27FC236}">
                <a16:creationId xmlns:a16="http://schemas.microsoft.com/office/drawing/2014/main" id="{51D41DA9-3F3C-464A-AD03-92691BA11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c24b268112d84687"/>
              </a:rPr>
              <a:t>Источник: кейс строительного подрядчика. Критерий качества обращения — состоявшийся выезд.</a:t>
            </a:r>
          </a:p>
        </p:txBody>
      </p:sp>
    </p:spTree>
    <p:extLst>
      <p:ext uri="{BB962C8B-B14F-4D97-AF65-F5344CB8AC3E}">
        <p14:creationId xmlns:p14="http://schemas.microsoft.com/office/powerpoint/2010/main" val="6985991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21">
            <a:extLst xmlns:a="http://schemas.openxmlformats.org/drawingml/2006/main">
              <a:ext uri="{FF2B5EF4-FFF2-40B4-BE49-F238E27FC236}">
                <a16:creationId xmlns:a16="http://schemas.microsoft.com/office/drawing/2014/main" id="{1F1FD820-D344-4CA5-BE57-317D4DE3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2">
            <a:extLst xmlns:a="http://schemas.openxmlformats.org/drawingml/2006/main">
              <a:ext uri="{FF2B5EF4-FFF2-40B4-BE49-F238E27FC236}">
                <a16:creationId xmlns:a16="http://schemas.microsoft.com/office/drawing/2014/main" id="{B7C1A207-7AE1-47E1-B400-F947E7EF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3">
            <a:extLst xmlns:a="http://schemas.openxmlformats.org/drawingml/2006/main">
              <a:ext uri="{FF2B5EF4-FFF2-40B4-BE49-F238E27FC236}">
                <a16:creationId xmlns:a16="http://schemas.microsoft.com/office/drawing/2014/main" id="{E030A58D-AF72-40D9-8324-E1D3549F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B9CAF8-0B76-4F54-947A-3E8218A4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 проверяется одно число в отчёте</a:t>
            </a:r>
          </a:p>
        </p:txBody>
      </p:sp>
      <p:sp>
        <p:nvSpPr>
          <p:cNvPr id="5" name="text-24">
            <a:extLst xmlns:a="http://schemas.openxmlformats.org/drawingml/2006/main">
              <a:ext uri="{FF2B5EF4-FFF2-40B4-BE49-F238E27FC236}">
                <a16:creationId xmlns:a16="http://schemas.microsoft.com/office/drawing/2014/main" id="{078C577D-0817-4730-8245-E3616CE4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6222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Показатель</a:t>
            </a:r>
          </a:p>
        </p:txBody>
      </p:sp>
      <p:sp>
        <p:nvSpPr>
          <p:cNvPr id="6" name="text-25">
            <a:extLst xmlns:a="http://schemas.openxmlformats.org/drawingml/2006/main">
              <a:ext uri="{FF2B5EF4-FFF2-40B4-BE49-F238E27FC236}">
                <a16:creationId xmlns:a16="http://schemas.microsoft.com/office/drawing/2014/main" id="{962AF7F2-98D6-4AC8-8DBD-7FF51526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562225"/>
            <a:ext cx="7410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считаем, за какой период и по какой формуле.</a:t>
            </a:r>
          </a:p>
        </p:txBody>
      </p:sp>
      <p:sp>
        <p:nvSpPr>
          <p:cNvPr id="7" name="rule-26">
            <a:extLst xmlns:a="http://schemas.openxmlformats.org/drawingml/2006/main">
              <a:ext uri="{FF2B5EF4-FFF2-40B4-BE49-F238E27FC236}">
                <a16:creationId xmlns:a16="http://schemas.microsoft.com/office/drawing/2014/main" id="{3C97EEA7-95F7-4617-BB26-3768328F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27">
            <a:extLst xmlns:a="http://schemas.openxmlformats.org/drawingml/2006/main">
              <a:ext uri="{FF2B5EF4-FFF2-40B4-BE49-F238E27FC236}">
                <a16:creationId xmlns:a16="http://schemas.microsoft.com/office/drawing/2014/main" id="{00369072-D510-40AE-B99B-27C0941A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813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Строки расчёта</a:t>
            </a:r>
          </a:p>
        </p:txBody>
      </p:sp>
      <p:sp>
        <p:nvSpPr>
          <p:cNvPr id="9" name="text-28">
            <a:extLst xmlns:a="http://schemas.openxmlformats.org/drawingml/2006/main">
              <a:ext uri="{FF2B5EF4-FFF2-40B4-BE49-F238E27FC236}">
                <a16:creationId xmlns:a16="http://schemas.microsoft.com/office/drawing/2014/main" id="{43FEAACA-8004-4FBE-BC46-92D651A3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81375"/>
            <a:ext cx="7410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заказы вошли, какие исключили и почему.</a:t>
            </a:r>
          </a:p>
        </p:txBody>
      </p:sp>
      <p:sp>
        <p:nvSpPr>
          <p:cNvPr id="10" name="rule-29">
            <a:extLst xmlns:a="http://schemas.openxmlformats.org/drawingml/2006/main">
              <a:ext uri="{FF2B5EF4-FFF2-40B4-BE49-F238E27FC236}">
                <a16:creationId xmlns:a16="http://schemas.microsoft.com/office/drawing/2014/main" id="{64606287-356A-4B5E-80DD-5E0EB8E3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767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30">
            <a:extLst xmlns:a="http://schemas.openxmlformats.org/drawingml/2006/main">
              <a:ext uri="{FF2B5EF4-FFF2-40B4-BE49-F238E27FC236}">
                <a16:creationId xmlns:a16="http://schemas.microsoft.com/office/drawing/2014/main" id="{2BBD08AE-4C7E-46AA-9CF3-35C9D3FA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0052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Связь записей</a:t>
            </a:r>
          </a:p>
        </p:txBody>
      </p:sp>
      <p:sp>
        <p:nvSpPr>
          <p:cNvPr id="12" name="text-31">
            <a:extLst xmlns:a="http://schemas.openxmlformats.org/drawingml/2006/main">
              <a:ext uri="{FF2B5EF4-FFF2-40B4-BE49-F238E27FC236}">
                <a16:creationId xmlns:a16="http://schemas.microsoft.com/office/drawing/2014/main" id="{3AE64FDC-7C71-4986-8C4F-BD3BC6E6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200525"/>
            <a:ext cx="7410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 какому ID соединили клиента, заказ и оплату.</a:t>
            </a:r>
          </a:p>
        </p:txBody>
      </p:sp>
      <p:sp>
        <p:nvSpPr>
          <p:cNvPr id="13" name="rule-32">
            <a:extLst xmlns:a="http://schemas.openxmlformats.org/drawingml/2006/main">
              <a:ext uri="{FF2B5EF4-FFF2-40B4-BE49-F238E27FC236}">
                <a16:creationId xmlns:a16="http://schemas.microsoft.com/office/drawing/2014/main" id="{9538A2F4-F31A-4572-A7A8-097B242F5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58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33">
            <a:extLst xmlns:a="http://schemas.openxmlformats.org/drawingml/2006/main">
              <a:ext uri="{FF2B5EF4-FFF2-40B4-BE49-F238E27FC236}">
                <a16:creationId xmlns:a16="http://schemas.microsoft.com/office/drawing/2014/main" id="{08126811-9A72-439C-8C94-C63A64B4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Источник</a:t>
            </a:r>
          </a:p>
        </p:txBody>
      </p:sp>
      <p:sp>
        <p:nvSpPr>
          <p:cNvPr id="15" name="text-34">
            <a:extLst xmlns:a="http://schemas.openxmlformats.org/drawingml/2006/main">
              <a:ext uri="{FF2B5EF4-FFF2-40B4-BE49-F238E27FC236}">
                <a16:creationId xmlns:a16="http://schemas.microsoft.com/office/drawing/2014/main" id="{5B167EC3-CD53-47CE-B9FD-E57DE77F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019675"/>
            <a:ext cx="7410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Откуда пришёл статус и когда обновились данные.</a:t>
            </a:r>
          </a:p>
        </p:txBody>
      </p:sp>
      <p:sp>
        <p:nvSpPr>
          <p:cNvPr id="16" name="text-35">
            <a:extLst xmlns:a="http://schemas.openxmlformats.org/drawingml/2006/main">
              <a:ext uri="{FF2B5EF4-FFF2-40B4-BE49-F238E27FC236}">
                <a16:creationId xmlns:a16="http://schemas.microsoft.com/office/drawing/2014/main" id="{C26644BC-D64D-41FC-8889-F67585FD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cc72cdca07c4495d"/>
              </a:rPr>
              <a:t>Предлагаемая модель проверки. Несвязанные записи показываем отдельно, а не теряем при объединении.</a:t>
            </a:r>
          </a:p>
        </p:txBody>
      </p:sp>
    </p:spTree>
    <p:extLst>
      <p:ext uri="{BB962C8B-B14F-4D97-AF65-F5344CB8AC3E}">
        <p14:creationId xmlns:p14="http://schemas.microsoft.com/office/powerpoint/2010/main" val="15947294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6">
            <a:extLst xmlns:a="http://schemas.openxmlformats.org/drawingml/2006/main">
              <a:ext uri="{FF2B5EF4-FFF2-40B4-BE49-F238E27FC236}">
                <a16:creationId xmlns:a16="http://schemas.microsoft.com/office/drawing/2014/main" id="{26EF0DFE-F367-43E5-B6AF-8C5FE16C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7">
            <a:extLst xmlns:a="http://schemas.openxmlformats.org/drawingml/2006/main">
              <a:ext uri="{FF2B5EF4-FFF2-40B4-BE49-F238E27FC236}">
                <a16:creationId xmlns:a16="http://schemas.microsoft.com/office/drawing/2014/main" id="{C46DD389-BE20-4148-9CFB-5E39FB60B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8">
            <a:extLst xmlns:a="http://schemas.openxmlformats.org/drawingml/2006/main">
              <a:ext uri="{FF2B5EF4-FFF2-40B4-BE49-F238E27FC236}">
                <a16:creationId xmlns:a16="http://schemas.microsoft.com/office/drawing/2014/main" id="{A6F33202-D211-4A6B-9D9E-3A2A269B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text-39">
            <a:extLst xmlns:a="http://schemas.openxmlformats.org/drawingml/2006/main">
              <a:ext uri="{FF2B5EF4-FFF2-40B4-BE49-F238E27FC236}">
                <a16:creationId xmlns:a16="http://schemas.microsoft.com/office/drawing/2014/main" id="{6EBC0B45-6E67-44B8-A14D-1F719994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MONKEY PULSE / НАШ СОБСТВЕННЫЙ ПРОДУКТ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1743CA-1A33-4BD8-B981-595EA24C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4305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Опыт аналитики на данных продавца</a:t>
            </a:r>
          </a:p>
        </p:txBody>
      </p:sp>
      <p:sp>
        <p:nvSpPr>
          <p:cNvPr id="6" name="text-40">
            <a:extLst xmlns:a="http://schemas.openxmlformats.org/drawingml/2006/main">
              <a:ext uri="{FF2B5EF4-FFF2-40B4-BE49-F238E27FC236}">
                <a16:creationId xmlns:a16="http://schemas.microsoft.com/office/drawing/2014/main" id="{0EA03DC3-2F0B-4CED-AD7B-10508E99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53435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3 площадки</a:t>
            </a:r>
          </a:p>
        </p:txBody>
      </p:sp>
      <p:sp>
        <p:nvSpPr>
          <p:cNvPr id="7" name="text-41">
            <a:extLst xmlns:a="http://schemas.openxmlformats.org/drawingml/2006/main">
              <a:ext uri="{FF2B5EF4-FFF2-40B4-BE49-F238E27FC236}">
                <a16:creationId xmlns:a16="http://schemas.microsoft.com/office/drawing/2014/main" id="{537691DD-D274-42FA-96CD-D13C4E07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530542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Яндекс Маркет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Ozon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Wildberries</a:t>
            </a:r>
          </a:p>
        </p:txBody>
      </p:sp>
      <p:sp>
        <p:nvSpPr>
          <p:cNvPr id="8" name="text-42">
            <a:extLst xmlns:a="http://schemas.openxmlformats.org/drawingml/2006/main">
              <a:ext uri="{FF2B5EF4-FFF2-40B4-BE49-F238E27FC236}">
                <a16:creationId xmlns:a16="http://schemas.microsoft.com/office/drawing/2014/main" id="{9ACFB714-DCEF-4CDF-84E1-5B0DEE22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47975"/>
            <a:ext cx="518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реализовали</a:t>
            </a:r>
          </a:p>
        </p:txBody>
      </p:sp>
      <p:sp>
        <p:nvSpPr>
          <p:cNvPr id="9" name="text-43">
            <a:extLst xmlns:a="http://schemas.openxmlformats.org/drawingml/2006/main">
              <a:ext uri="{FF2B5EF4-FFF2-40B4-BE49-F238E27FC236}">
                <a16:creationId xmlns:a16="http://schemas.microsoft.com/office/drawing/2014/main" id="{39F23406-6D02-404C-856A-D018191B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43325"/>
            <a:ext cx="51816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Подключение магазинов и роли.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Работу с себестоимостью.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Контроль полноты данных.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Объяснение источника показателя.</a:t>
            </a:r>
          </a:p>
        </p:txBody>
      </p:sp>
      <p:sp>
        <p:nvSpPr>
          <p:cNvPr id="10" name="text-44">
            <a:extLst xmlns:a="http://schemas.openxmlformats.org/drawingml/2006/main">
              <a:ext uri="{FF2B5EF4-FFF2-40B4-BE49-F238E27FC236}">
                <a16:creationId xmlns:a16="http://schemas.microsoft.com/office/drawing/2014/main" id="{4B0C1935-F1AE-42D4-B6A0-8381D117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c1354ae2770a4bb0"/>
              </a:rPr>
              <a:t>Собственный SaaS: данные площадок, себестоимость и объяснение источников показателя.</a:t>
            </a:r>
          </a:p>
        </p:txBody>
      </p:sp>
    </p:spTree>
    <p:extLst>
      <p:ext uri="{BB962C8B-B14F-4D97-AF65-F5344CB8AC3E}">
        <p14:creationId xmlns:p14="http://schemas.microsoft.com/office/powerpoint/2010/main" val="18890885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5">
            <a:extLst xmlns:a="http://schemas.openxmlformats.org/drawingml/2006/main">
              <a:ext uri="{FF2B5EF4-FFF2-40B4-BE49-F238E27FC236}">
                <a16:creationId xmlns:a16="http://schemas.microsoft.com/office/drawing/2014/main" id="{C12594A4-95EA-4583-90F2-5692F7BB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6">
            <a:extLst xmlns:a="http://schemas.openxmlformats.org/drawingml/2006/main">
              <a:ext uri="{FF2B5EF4-FFF2-40B4-BE49-F238E27FC236}">
                <a16:creationId xmlns:a16="http://schemas.microsoft.com/office/drawing/2014/main" id="{169E0951-5AE3-4355-BF7D-59F6C212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7">
            <a:extLst xmlns:a="http://schemas.openxmlformats.org/drawingml/2006/main">
              <a:ext uri="{FF2B5EF4-FFF2-40B4-BE49-F238E27FC236}">
                <a16:creationId xmlns:a16="http://schemas.microsoft.com/office/drawing/2014/main" id="{7A91E986-7500-4C0A-A160-BEE31996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05E68C-0403-4FD3-9582-0F7C754A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покупает заказчик</a:t>
            </a:r>
          </a:p>
        </p:txBody>
      </p:sp>
      <p:sp>
        <p:nvSpPr>
          <p:cNvPr id="5" name="text-48">
            <a:extLst xmlns:a="http://schemas.openxmlformats.org/drawingml/2006/main">
              <a:ext uri="{FF2B5EF4-FFF2-40B4-BE49-F238E27FC236}">
                <a16:creationId xmlns:a16="http://schemas.microsoft.com/office/drawing/2014/main" id="{B6948DD5-ADA6-4C8F-A53F-042AAB19C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Ответ на конкретный вопрос</a:t>
            </a:r>
          </a:p>
        </p:txBody>
      </p:sp>
      <p:sp>
        <p:nvSpPr>
          <p:cNvPr id="6" name="text-49">
            <a:extLst xmlns:a="http://schemas.openxmlformats.org/drawingml/2006/main">
              <a:ext uri="{FF2B5EF4-FFF2-40B4-BE49-F238E27FC236}">
                <a16:creationId xmlns:a16="http://schemas.microsoft.com/office/drawing/2014/main" id="{AAE55002-3784-43BA-99E7-7887476B7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57575"/>
            <a:ext cx="11049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Например: какой канал приносит оплаченные заказы,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а не только регистрации обращений.</a:t>
            </a:r>
          </a:p>
        </p:txBody>
      </p:sp>
      <p:sp>
        <p:nvSpPr>
          <p:cNvPr id="7" name="rule-50">
            <a:extLst xmlns:a="http://schemas.openxmlformats.org/drawingml/2006/main">
              <a:ext uri="{FF2B5EF4-FFF2-40B4-BE49-F238E27FC236}">
                <a16:creationId xmlns:a16="http://schemas.microsoft.com/office/drawing/2014/main" id="{B44BF62F-5020-419B-8B53-4861EE3B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51">
            <a:extLst xmlns:a="http://schemas.openxmlformats.org/drawingml/2006/main">
              <a:ext uri="{FF2B5EF4-FFF2-40B4-BE49-F238E27FC236}">
                <a16:creationId xmlns:a16="http://schemas.microsoft.com/office/drawing/2014/main" id="{F2F1AB06-C9C3-4013-8AB1-63F2945B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57800"/>
            <a:ext cx="31337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Для этого мы</a:t>
            </a:r>
          </a:p>
        </p:txBody>
      </p:sp>
      <p:sp>
        <p:nvSpPr>
          <p:cNvPr id="9" name="text-52">
            <a:extLst xmlns:a="http://schemas.openxmlformats.org/drawingml/2006/main">
              <a:ext uri="{FF2B5EF4-FFF2-40B4-BE49-F238E27FC236}">
                <a16:creationId xmlns:a16="http://schemas.microsoft.com/office/drawing/2014/main" id="{33C3713C-9CF4-42BE-932A-B8957B42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257800"/>
            <a:ext cx="7381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Согласуем определения. Соединяем источники.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Настраиваем расчёт, детализацию и контроль загрузки.</a:t>
            </a:r>
          </a:p>
        </p:txBody>
      </p:sp>
      <p:sp>
        <p:nvSpPr>
          <p:cNvPr id="10" name="text-53">
            <a:extLst xmlns:a="http://schemas.openxmlformats.org/drawingml/2006/main">
              <a:ext uri="{FF2B5EF4-FFF2-40B4-BE49-F238E27FC236}">
                <a16:creationId xmlns:a16="http://schemas.microsoft.com/office/drawing/2014/main" id="{E7C85CF2-0C4C-497A-AC34-3842D93C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131bfa1018c94310"/>
              </a:rPr>
              <a:t>BI-экран строим вокруг решения руководителя. Системы и объём первого этапа выбираем по задаче.</a:t>
            </a:r>
          </a:p>
        </p:txBody>
      </p:sp>
    </p:spTree>
    <p:extLst>
      <p:ext uri="{BB962C8B-B14F-4D97-AF65-F5344CB8AC3E}">
        <p14:creationId xmlns:p14="http://schemas.microsoft.com/office/powerpoint/2010/main" val="1902510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54">
            <a:extLst xmlns:a="http://schemas.openxmlformats.org/drawingml/2006/main">
              <a:ext uri="{FF2B5EF4-FFF2-40B4-BE49-F238E27FC236}">
                <a16:creationId xmlns:a16="http://schemas.microsoft.com/office/drawing/2014/main" id="{BB263008-B460-49D9-9BEF-2DD655B6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5">
            <a:extLst xmlns:a="http://schemas.openxmlformats.org/drawingml/2006/main">
              <a:ext uri="{FF2B5EF4-FFF2-40B4-BE49-F238E27FC236}">
                <a16:creationId xmlns:a16="http://schemas.microsoft.com/office/drawing/2014/main" id="{B4CF800B-AC4B-4C8C-BF6C-14BA8D0A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6">
            <a:extLst xmlns:a="http://schemas.openxmlformats.org/drawingml/2006/main">
              <a:ext uri="{FF2B5EF4-FFF2-40B4-BE49-F238E27FC236}">
                <a16:creationId xmlns:a16="http://schemas.microsoft.com/office/drawing/2014/main" id="{C77D3AB6-3FCF-47B9-8A5B-5CF6668D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07AF2D4-E46F-48D7-B060-9C3AA558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Если данных не хватает, это видно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71725"/>
          <a:ext xmlns:a="http://schemas.openxmlformats.org/drawingml/2006/main" cx="11049000" cy="35147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133850"/>
                <a:gridCol w="6915150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Проблема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показываем в отчёте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7715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Данные пришли не полностью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Охват и список недостающих источников.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715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Статусы ещё не обновились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Время загрузки и задержку.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715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Нет связи заказа с оплатой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Отдельную группу несвязанных записей.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715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Разные определения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Причину расхождения и согласованное правило.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57">
            <a:extLst xmlns:a="http://schemas.openxmlformats.org/drawingml/2006/main">
              <a:ext uri="{FF2B5EF4-FFF2-40B4-BE49-F238E27FC236}">
                <a16:creationId xmlns:a16="http://schemas.microsoft.com/office/drawing/2014/main" id="{7A6CF91A-631A-4225-803E-17B3D490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eeb7a4e6db3e4c94"/>
              </a:rPr>
              <a:t>Неизвестное не равно нулю. До восстановления данных ограничиваем выводы.</a:t>
            </a:r>
          </a:p>
        </p:txBody>
      </p:sp>
    </p:spTree>
    <p:extLst>
      <p:ext uri="{BB962C8B-B14F-4D97-AF65-F5344CB8AC3E}">
        <p14:creationId xmlns:p14="http://schemas.microsoft.com/office/powerpoint/2010/main" val="14127051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58">
            <a:extLst xmlns:a="http://schemas.openxmlformats.org/drawingml/2006/main">
              <a:ext uri="{FF2B5EF4-FFF2-40B4-BE49-F238E27FC236}">
                <a16:creationId xmlns:a16="http://schemas.microsoft.com/office/drawing/2014/main" id="{BE9109F1-F16D-46B6-A73E-6DA36A7B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9">
            <a:extLst xmlns:a="http://schemas.openxmlformats.org/drawingml/2006/main">
              <a:ext uri="{FF2B5EF4-FFF2-40B4-BE49-F238E27FC236}">
                <a16:creationId xmlns:a16="http://schemas.microsoft.com/office/drawing/2014/main" id="{87E7F58F-ED56-4386-8213-85B3631E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0">
            <a:extLst xmlns:a="http://schemas.openxmlformats.org/drawingml/2006/main">
              <a:ext uri="{FF2B5EF4-FFF2-40B4-BE49-F238E27FC236}">
                <a16:creationId xmlns:a16="http://schemas.microsoft.com/office/drawing/2014/main" id="{03C5B2AE-954A-4CE6-AB4E-F84C3E3E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7E2742-53CF-4FE3-B71B-E44AC0B3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Можно начать с одного спорного показателя</a:t>
            </a:r>
          </a:p>
        </p:txBody>
      </p:sp>
      <p:sp>
        <p:nvSpPr>
          <p:cNvPr id="5" name="text-61">
            <a:extLst xmlns:a="http://schemas.openxmlformats.org/drawingml/2006/main">
              <a:ext uri="{FF2B5EF4-FFF2-40B4-BE49-F238E27FC236}">
                <a16:creationId xmlns:a16="http://schemas.microsoft.com/office/drawing/2014/main" id="{F49C2940-25CF-4909-A872-690B5A86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5257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разбираем</a:t>
            </a:r>
          </a:p>
        </p:txBody>
      </p:sp>
      <p:sp>
        <p:nvSpPr>
          <p:cNvPr id="6" name="text-62">
            <a:extLst xmlns:a="http://schemas.openxmlformats.org/drawingml/2006/main">
              <a:ext uri="{FF2B5EF4-FFF2-40B4-BE49-F238E27FC236}">
                <a16:creationId xmlns:a16="http://schemas.microsoft.com/office/drawing/2014/main" id="{CC252738-A720-43E3-9FA6-8BCD7FE4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9975"/>
            <a:ext cx="523875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Управленческий вопрос.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Определение и период расчёта.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Источники и доступы.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Идентификаторы и ограничения.</a:t>
            </a:r>
          </a:p>
        </p:txBody>
      </p:sp>
      <p:sp>
        <p:nvSpPr>
          <p:cNvPr id="7" name="text-63">
            <a:extLst xmlns:a="http://schemas.openxmlformats.org/drawingml/2006/main">
              <a:ext uri="{FF2B5EF4-FFF2-40B4-BE49-F238E27FC236}">
                <a16:creationId xmlns:a16="http://schemas.microsoft.com/office/drawing/2014/main" id="{00296729-1104-42D3-951F-903E998E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705100"/>
            <a:ext cx="50768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получаете</a:t>
            </a:r>
          </a:p>
        </p:txBody>
      </p:sp>
      <p:sp>
        <p:nvSpPr>
          <p:cNvPr id="8" name="text-64">
            <a:extLst xmlns:a="http://schemas.openxmlformats.org/drawingml/2006/main">
              <a:ext uri="{FF2B5EF4-FFF2-40B4-BE49-F238E27FC236}">
                <a16:creationId xmlns:a16="http://schemas.microsoft.com/office/drawing/2014/main" id="{8E20D4E8-A940-4493-9F51-310CB38D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609975"/>
            <a:ext cx="5076825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Карту данных и причин расхождения.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Предложение аналитического участка.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Состав, срок, стоимость и приёмку.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Порядок проверки качества.</a:t>
            </a:r>
          </a:p>
        </p:txBody>
      </p:sp>
      <p:sp>
        <p:nvSpPr>
          <p:cNvPr id="9" name="text-65">
            <a:extLst xmlns:a="http://schemas.openxmlformats.org/drawingml/2006/main">
              <a:ext uri="{FF2B5EF4-FFF2-40B4-BE49-F238E27FC236}">
                <a16:creationId xmlns:a16="http://schemas.microsoft.com/office/drawing/2014/main" id="{E18C2E6E-A639-4AF8-B557-A8E24621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f6ff0701120e4966"/>
              </a:rPr>
              <a:t>Существующую BI-систему можно сохранить. Работаем в согласованном объёме доступов 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3125337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6">
            <a:extLst xmlns:a="http://schemas.openxmlformats.org/drawingml/2006/main">
              <a:ext uri="{FF2B5EF4-FFF2-40B4-BE49-F238E27FC236}">
                <a16:creationId xmlns:a16="http://schemas.microsoft.com/office/drawing/2014/main" id="{5E68B40F-123B-40D6-9A15-95FCD809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7">
            <a:extLst xmlns:a="http://schemas.openxmlformats.org/drawingml/2006/main">
              <a:ext uri="{FF2B5EF4-FFF2-40B4-BE49-F238E27FC236}">
                <a16:creationId xmlns:a16="http://schemas.microsoft.com/office/drawing/2014/main" id="{D5946415-DDC0-4726-9BC4-9D24FC15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8">
            <a:extLst xmlns:a="http://schemas.openxmlformats.org/drawingml/2006/main">
              <a:ext uri="{FF2B5EF4-FFF2-40B4-BE49-F238E27FC236}">
                <a16:creationId xmlns:a16="http://schemas.microsoft.com/office/drawing/2014/main" id="{7F96BA1A-2E35-40ED-9F2C-BC58DEFC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EC1633-86AE-4366-89F6-99F6F5AF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Какая цифра мешает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принять решение?</a:t>
            </a:r>
          </a:p>
        </p:txBody>
      </p:sp>
      <p:sp>
        <p:nvSpPr>
          <p:cNvPr id="5" name="text-69">
            <a:extLst xmlns:a="http://schemas.openxmlformats.org/drawingml/2006/main">
              <a:ext uri="{FF2B5EF4-FFF2-40B4-BE49-F238E27FC236}">
                <a16:creationId xmlns:a16="http://schemas.microsoft.com/office/drawing/2014/main" id="{08AF8465-0046-42B0-B8F9-B7399ABC3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11049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Назовите показатель и отчёты,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которые дают разные ответы.</a:t>
            </a:r>
          </a:p>
        </p:txBody>
      </p:sp>
      <p:sp>
        <p:nvSpPr>
          <p:cNvPr id="6" name="text-70">
            <a:extLst xmlns:a="http://schemas.openxmlformats.org/drawingml/2006/main">
              <a:ext uri="{FF2B5EF4-FFF2-40B4-BE49-F238E27FC236}">
                <a16:creationId xmlns:a16="http://schemas.microsoft.com/office/drawing/2014/main" id="{6A4851FE-0AF0-4B4B-897F-87900A62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1104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Разберём определения и источники.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первый участок с проверяемым результатом.</a:t>
            </a:r>
          </a:p>
        </p:txBody>
      </p:sp>
      <p:sp>
        <p:nvSpPr>
          <p:cNvPr id="7" name="text-71">
            <a:extLst xmlns:a="http://schemas.openxmlformats.org/drawingml/2006/main">
              <a:ext uri="{FF2B5EF4-FFF2-40B4-BE49-F238E27FC236}">
                <a16:creationId xmlns:a16="http://schemas.microsoft.com/office/drawing/2014/main" id="{FF21165D-3DA6-4B8D-9361-EC00CEF8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973ccd8b093847d9"/>
              </a:rPr>
              <a:t>Обсудить аналитику</a:t>
            </a:r>
          </a:p>
        </p:txBody>
      </p:sp>
      <p:sp>
        <p:nvSpPr>
          <p:cNvPr id="8" name="rule-72">
            <a:extLst xmlns:a="http://schemas.openxmlformats.org/drawingml/2006/main">
              <a:ext uri="{FF2B5EF4-FFF2-40B4-BE49-F238E27FC236}">
                <a16:creationId xmlns:a16="http://schemas.microsoft.com/office/drawing/2014/main" id="{896111F5-BFD3-477A-B2AA-5F46C16B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73">
            <a:extLst xmlns:a="http://schemas.openxmlformats.org/drawingml/2006/main">
              <a:ext uri="{FF2B5EF4-FFF2-40B4-BE49-F238E27FC236}">
                <a16:creationId xmlns:a16="http://schemas.microsoft.com/office/drawing/2014/main" id="{70DF56D4-B301-4F7A-A50A-8B0C818E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ff7cb129e8e349eb"/>
              </a:rPr>
              <a:t>Telegram</a:t>
            </a:r>
          </a:p>
        </p:txBody>
      </p:sp>
      <p:sp>
        <p:nvSpPr>
          <p:cNvPr id="10" name="text-74">
            <a:extLst xmlns:a="http://schemas.openxmlformats.org/drawingml/2006/main">
              <a:ext uri="{FF2B5EF4-FFF2-40B4-BE49-F238E27FC236}">
                <a16:creationId xmlns:a16="http://schemas.microsoft.com/office/drawing/2014/main" id="{11FCECB3-D427-4289-A396-5F494530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aceeeb3f237d4bdd"/>
              </a:rPr>
              <a:t>MAX</a:t>
            </a:r>
          </a:p>
        </p:txBody>
      </p:sp>
      <p:sp>
        <p:nvSpPr>
          <p:cNvPr id="11" name="text-75">
            <a:extLst xmlns:a="http://schemas.openxmlformats.org/drawingml/2006/main">
              <a:ext uri="{FF2B5EF4-FFF2-40B4-BE49-F238E27FC236}">
                <a16:creationId xmlns:a16="http://schemas.microsoft.com/office/drawing/2014/main" id="{7EEE4F4C-0256-4FE3-8E57-C89A620A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195185e0f6e46e5"/>
              </a:rPr>
              <a:t>mail@monkeylead.ru</a:t>
            </a:r>
          </a:p>
        </p:txBody>
      </p:sp>
      <p:sp>
        <p:nvSpPr>
          <p:cNvPr id="12" name="text-76">
            <a:extLst xmlns:a="http://schemas.openxmlformats.org/drawingml/2006/main">
              <a:ext uri="{FF2B5EF4-FFF2-40B4-BE49-F238E27FC236}">
                <a16:creationId xmlns:a16="http://schemas.microsoft.com/office/drawing/2014/main" id="{84C2FBD8-7A1F-4FB8-90CF-BF1A8574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a17b42c4de684fcc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91297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2026-09-23T14:20:21.2990000Z</dcterms:created>
  <dcterms:modified xsi:type="dcterms:W3CDTF">2026-09-23T14:20:21.2990000Z</dcterms:modified>
</coreProperties>
</file>